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60" r:id="rId5"/>
    <p:sldId id="262" r:id="rId6"/>
    <p:sldId id="263" r:id="rId7"/>
    <p:sldId id="265" r:id="rId8"/>
    <p:sldId id="266" r:id="rId9"/>
    <p:sldId id="268" r:id="rId10"/>
    <p:sldId id="267" r:id="rId11"/>
    <p:sldId id="272" r:id="rId12"/>
    <p:sldId id="273" r:id="rId13"/>
    <p:sldId id="269" r:id="rId14"/>
    <p:sldId id="270" r:id="rId15"/>
    <p:sldId id="274" r:id="rId16"/>
    <p:sldId id="275" r:id="rId17"/>
    <p:sldId id="276" r:id="rId18"/>
    <p:sldId id="279" r:id="rId19"/>
    <p:sldId id="277" r:id="rId20"/>
    <p:sldId id="280" r:id="rId21"/>
    <p:sldId id="278" r:id="rId22"/>
    <p:sldId id="284" r:id="rId23"/>
    <p:sldId id="283" r:id="rId24"/>
    <p:sldId id="286" r:id="rId25"/>
    <p:sldId id="285" r:id="rId26"/>
    <p:sldId id="281" r:id="rId27"/>
    <p:sldId id="288"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00855-5A47-4882-B132-6F76668E12EE}" type="datetimeFigureOut">
              <a:rPr lang="en-US" smtClean="0"/>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754B0-FA98-4B92-9AF9-2B4E4DD0E083}" type="slidenum">
              <a:rPr lang="en-US" smtClean="0"/>
              <a:t>‹#›</a:t>
            </a:fld>
            <a:endParaRPr lang="en-US"/>
          </a:p>
        </p:txBody>
      </p:sp>
    </p:spTree>
    <p:extLst>
      <p:ext uri="{BB962C8B-B14F-4D97-AF65-F5344CB8AC3E}">
        <p14:creationId xmlns:p14="http://schemas.microsoft.com/office/powerpoint/2010/main" val="23391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0D2B5F3-7444-401E-9224-2EC54459733C}" type="slidenum">
              <a:rPr lang="en-US" altLang="en-US">
                <a:latin typeface="Arial" charset="0"/>
              </a:rPr>
              <a:pPr/>
              <a:t>2</a:t>
            </a:fld>
            <a:endParaRPr lang="en-US" alt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0371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A6DFD18-1702-4761-91A4-F7DAA3DAF5BE}" type="slidenum">
              <a:rPr lang="en-US" altLang="en-US">
                <a:latin typeface="Arial" charset="0"/>
              </a:rPr>
              <a:pPr/>
              <a:t>4</a:t>
            </a:fld>
            <a:endParaRPr lang="en-US" alt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0724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98" eaLnBrk="0" hangingPunct="0">
              <a:defRPr>
                <a:solidFill>
                  <a:schemeClr val="tx1"/>
                </a:solidFill>
                <a:latin typeface="Arial" charset="0"/>
              </a:defRPr>
            </a:lvl1pPr>
            <a:lvl2pPr marL="702756" indent="-270291" defTabSz="926498" eaLnBrk="0" hangingPunct="0">
              <a:defRPr>
                <a:solidFill>
                  <a:schemeClr val="tx1"/>
                </a:solidFill>
                <a:latin typeface="Arial" charset="0"/>
              </a:defRPr>
            </a:lvl2pPr>
            <a:lvl3pPr marL="1081164" indent="-216233" defTabSz="926498" eaLnBrk="0" hangingPunct="0">
              <a:defRPr>
                <a:solidFill>
                  <a:schemeClr val="tx1"/>
                </a:solidFill>
                <a:latin typeface="Arial" charset="0"/>
              </a:defRPr>
            </a:lvl3pPr>
            <a:lvl4pPr marL="1513629" indent="-216233" defTabSz="926498" eaLnBrk="0" hangingPunct="0">
              <a:defRPr>
                <a:solidFill>
                  <a:schemeClr val="tx1"/>
                </a:solidFill>
                <a:latin typeface="Arial" charset="0"/>
              </a:defRPr>
            </a:lvl4pPr>
            <a:lvl5pPr marL="1946095" indent="-216233" defTabSz="926498" eaLnBrk="0" hangingPunct="0">
              <a:defRPr>
                <a:solidFill>
                  <a:schemeClr val="tx1"/>
                </a:solidFill>
                <a:latin typeface="Arial" charset="0"/>
              </a:defRPr>
            </a:lvl5pPr>
            <a:lvl6pPr marL="2378560" indent="-216233" defTabSz="926498" eaLnBrk="0" fontAlgn="base" hangingPunct="0">
              <a:spcBef>
                <a:spcPct val="0"/>
              </a:spcBef>
              <a:spcAft>
                <a:spcPct val="0"/>
              </a:spcAft>
              <a:defRPr>
                <a:solidFill>
                  <a:schemeClr val="tx1"/>
                </a:solidFill>
                <a:latin typeface="Arial" charset="0"/>
              </a:defRPr>
            </a:lvl6pPr>
            <a:lvl7pPr marL="2811026" indent="-216233" defTabSz="926498" eaLnBrk="0" fontAlgn="base" hangingPunct="0">
              <a:spcBef>
                <a:spcPct val="0"/>
              </a:spcBef>
              <a:spcAft>
                <a:spcPct val="0"/>
              </a:spcAft>
              <a:defRPr>
                <a:solidFill>
                  <a:schemeClr val="tx1"/>
                </a:solidFill>
                <a:latin typeface="Arial" charset="0"/>
              </a:defRPr>
            </a:lvl7pPr>
            <a:lvl8pPr marL="3243491" indent="-216233" defTabSz="926498" eaLnBrk="0" fontAlgn="base" hangingPunct="0">
              <a:spcBef>
                <a:spcPct val="0"/>
              </a:spcBef>
              <a:spcAft>
                <a:spcPct val="0"/>
              </a:spcAft>
              <a:defRPr>
                <a:solidFill>
                  <a:schemeClr val="tx1"/>
                </a:solidFill>
                <a:latin typeface="Arial" charset="0"/>
              </a:defRPr>
            </a:lvl8pPr>
            <a:lvl9pPr marL="3675957" indent="-216233" defTabSz="926498" eaLnBrk="0" fontAlgn="base" hangingPunct="0">
              <a:spcBef>
                <a:spcPct val="0"/>
              </a:spcBef>
              <a:spcAft>
                <a:spcPct val="0"/>
              </a:spcAft>
              <a:defRPr>
                <a:solidFill>
                  <a:schemeClr val="tx1"/>
                </a:solidFill>
                <a:latin typeface="Arial" charset="0"/>
              </a:defRPr>
            </a:lvl9pPr>
          </a:lstStyle>
          <a:p>
            <a:pPr eaLnBrk="1" hangingPunct="1"/>
            <a:fld id="{2A3F726C-B79A-4D33-9368-BD609B7D68DD}" type="slidenum">
              <a:rPr lang="en-US" altLang="en-US" smtClean="0"/>
              <a:pPr eaLnBrk="1" hangingPunct="1"/>
              <a:t>7</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6353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C869A2-9C66-4406-BFFC-736C46DF5D8C}"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17475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869A2-9C66-4406-BFFC-736C46DF5D8C}"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128243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869A2-9C66-4406-BFFC-736C46DF5D8C}"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128784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869A2-9C66-4406-BFFC-736C46DF5D8C}"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21261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869A2-9C66-4406-BFFC-736C46DF5D8C}"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11438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869A2-9C66-4406-BFFC-736C46DF5D8C}"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369540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C869A2-9C66-4406-BFFC-736C46DF5D8C}"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306780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C869A2-9C66-4406-BFFC-736C46DF5D8C}"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176374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869A2-9C66-4406-BFFC-736C46DF5D8C}"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227517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869A2-9C66-4406-BFFC-736C46DF5D8C}"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6571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869A2-9C66-4406-BFFC-736C46DF5D8C}"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6A3B8-9773-4F61-994C-A860AE0E3CD0}" type="slidenum">
              <a:rPr lang="en-US" smtClean="0"/>
              <a:t>‹#›</a:t>
            </a:fld>
            <a:endParaRPr lang="en-US"/>
          </a:p>
        </p:txBody>
      </p:sp>
    </p:spTree>
    <p:extLst>
      <p:ext uri="{BB962C8B-B14F-4D97-AF65-F5344CB8AC3E}">
        <p14:creationId xmlns:p14="http://schemas.microsoft.com/office/powerpoint/2010/main" val="41808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869A2-9C66-4406-BFFC-736C46DF5D8C}" type="datetimeFigureOut">
              <a:rPr lang="en-US" smtClean="0"/>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6A3B8-9773-4F61-994C-A860AE0E3CD0}" type="slidenum">
              <a:rPr lang="en-US" smtClean="0"/>
              <a:t>‹#›</a:t>
            </a:fld>
            <a:endParaRPr lang="en-US"/>
          </a:p>
        </p:txBody>
      </p:sp>
    </p:spTree>
    <p:extLst>
      <p:ext uri="{BB962C8B-B14F-4D97-AF65-F5344CB8AC3E}">
        <p14:creationId xmlns:p14="http://schemas.microsoft.com/office/powerpoint/2010/main" val="22579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va.gov/homeless/ssvf.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theservantcenter.org/" TargetMode="External"/><Relationship Id="rId13" Type="http://schemas.openxmlformats.org/officeDocument/2006/relationships/hyperlink" Target="http://www.goodshepherdwilmington.org/" TargetMode="External"/><Relationship Id="rId3" Type="http://schemas.openxmlformats.org/officeDocument/2006/relationships/hyperlink" Target="http://www.abccm.org/ministries/women" TargetMode="External"/><Relationship Id="rId7" Type="http://schemas.openxmlformats.org/officeDocument/2006/relationships/hyperlink" Target="http://www.trosainc.org/" TargetMode="External"/><Relationship Id="rId12" Type="http://schemas.openxmlformats.org/officeDocument/2006/relationships/hyperlink" Target="http://www.vhvh.org/" TargetMode="External"/><Relationship Id="rId2" Type="http://schemas.openxmlformats.org/officeDocument/2006/relationships/hyperlink" Target="http://www.abccm.org/ministries/veterans" TargetMode="External"/><Relationship Id="rId1" Type="http://schemas.openxmlformats.org/officeDocument/2006/relationships/slideLayout" Target="../slideLayouts/slideLayout2.xml"/><Relationship Id="rId6" Type="http://schemas.openxmlformats.org/officeDocument/2006/relationships/hyperlink" Target="http://caare-inc.org/" TargetMode="External"/><Relationship Id="rId11" Type="http://schemas.openxmlformats.org/officeDocument/2006/relationships/hyperlink" Target="http://www.hpowc.org/" TargetMode="External"/><Relationship Id="rId5" Type="http://schemas.openxmlformats.org/officeDocument/2006/relationships/hyperlink" Target="http://www.lfscarolinas.org/" TargetMode="External"/><Relationship Id="rId10" Type="http://schemas.openxmlformats.org/officeDocument/2006/relationships/hyperlink" Target="http://www.odm-hp.org/ch.htm" TargetMode="External"/><Relationship Id="rId4" Type="http://schemas.openxmlformats.org/officeDocument/2006/relationships/hyperlink" Target="http://www.firstinc.org/" TargetMode="External"/><Relationship Id="rId9" Type="http://schemas.openxmlformats.org/officeDocument/2006/relationships/hyperlink" Target="http://www.caringservices.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veteranscrisisline.net/Default.aspx" TargetMode="External"/><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anose="02020603050405020304" pitchFamily="18" charset="0"/>
                <a:ea typeface="Segoe UI Symbol" panose="020B0502040204020203" pitchFamily="34" charset="0"/>
                <a:cs typeface="Times New Roman" panose="02020603050405020304" pitchFamily="18" charset="0"/>
              </a:rPr>
              <a:t>Veterans Incarcerated in NC </a:t>
            </a:r>
            <a:r>
              <a:rPr lang="en-US" dirty="0" smtClean="0">
                <a:latin typeface="Segoe UI Symbol" panose="020B0502040204020203" pitchFamily="34" charset="0"/>
                <a:ea typeface="Segoe UI Symbol" panose="020B0502040204020203" pitchFamily="34" charset="0"/>
              </a:rPr>
              <a:t/>
            </a:r>
            <a:br>
              <a:rPr lang="en-US" dirty="0" smtClean="0">
                <a:latin typeface="Segoe UI Symbol" panose="020B0502040204020203" pitchFamily="34" charset="0"/>
                <a:ea typeface="Segoe UI Symbol" panose="020B0502040204020203" pitchFamily="34" charset="0"/>
              </a:rPr>
            </a:br>
            <a:endParaRPr lang="en-US" dirty="0">
              <a:latin typeface="Segoe UI Symbol" panose="020B0502040204020203" pitchFamily="34" charset="0"/>
              <a:ea typeface="Segoe UI Symbol" panose="020B0502040204020203" pitchFamily="34"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Particularly Those Preparing to Return to Our Communities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38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838200"/>
            <a:ext cx="861881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9600" y="5867400"/>
            <a:ext cx="8237815" cy="369332"/>
          </a:xfrm>
          <a:prstGeom prst="rect">
            <a:avLst/>
          </a:prstGeom>
        </p:spPr>
        <p:txBody>
          <a:bodyPr wrap="square">
            <a:spAutoFit/>
          </a:bodyPr>
          <a:lstStyle/>
          <a:p>
            <a:r>
              <a:rPr lang="en-US" dirty="0" smtClean="0"/>
              <a:t>Council of State Governments Justice Center. </a:t>
            </a:r>
            <a:r>
              <a:rPr lang="en-US" i="1" dirty="0" smtClean="0"/>
              <a:t>Justice Reinvestment in NC, 2011</a:t>
            </a:r>
            <a:endParaRPr lang="en-US" dirty="0"/>
          </a:p>
        </p:txBody>
      </p:sp>
    </p:spTree>
    <p:extLst>
      <p:ext uri="{BB962C8B-B14F-4D97-AF65-F5344CB8AC3E}">
        <p14:creationId xmlns:p14="http://schemas.microsoft.com/office/powerpoint/2010/main" val="1837545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697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71801" y="6260068"/>
            <a:ext cx="4800600" cy="646331"/>
          </a:xfrm>
          <a:prstGeom prst="rect">
            <a:avLst/>
          </a:prstGeom>
          <a:noFill/>
        </p:spPr>
        <p:txBody>
          <a:bodyPr wrap="square" rtlCol="0">
            <a:spAutoFit/>
          </a:bodyPr>
          <a:lstStyle/>
          <a:p>
            <a:r>
              <a:rPr lang="en-US" dirty="0" smtClean="0"/>
              <a:t>BOP Federal Complex in Butner</a:t>
            </a:r>
          </a:p>
          <a:p>
            <a:r>
              <a:rPr lang="en-US" dirty="0" smtClean="0"/>
              <a:t>BOP Federal Contract Facility Rivers in Winton</a:t>
            </a:r>
            <a:endParaRPr lang="en-US" dirty="0"/>
          </a:p>
        </p:txBody>
      </p:sp>
    </p:spTree>
    <p:extLst>
      <p:ext uri="{BB962C8B-B14F-4D97-AF65-F5344CB8AC3E}">
        <p14:creationId xmlns:p14="http://schemas.microsoft.com/office/powerpoint/2010/main" val="233871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Veterans incarcerated in NCDPS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On any given day between 2,000 and 2,500</a:t>
            </a:r>
          </a:p>
          <a:p>
            <a:r>
              <a:rPr lang="en-US" dirty="0" smtClean="0">
                <a:latin typeface="Times New Roman" panose="02020603050405020304" pitchFamily="18" charset="0"/>
                <a:cs typeface="Times New Roman" panose="02020603050405020304" pitchFamily="18" charset="0"/>
              </a:rPr>
              <a:t>Numbers from VRSS often miss those who served during/prior to Vietnam</a:t>
            </a:r>
          </a:p>
          <a:p>
            <a:r>
              <a:rPr lang="en-US" dirty="0" smtClean="0">
                <a:latin typeface="Times New Roman" panose="02020603050405020304" pitchFamily="18" charset="0"/>
                <a:cs typeface="Times New Roman" panose="02020603050405020304" pitchFamily="18" charset="0"/>
              </a:rPr>
              <a:t>Self-report from NCDPS numbers are higher</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1,920 Veterans in NC state prisons (VRSS)</a:t>
            </a:r>
          </a:p>
          <a:p>
            <a:r>
              <a:rPr lang="en-US" dirty="0" smtClean="0">
                <a:latin typeface="Times New Roman" panose="02020603050405020304" pitchFamily="18" charset="0"/>
                <a:cs typeface="Times New Roman" panose="02020603050405020304" pitchFamily="18" charset="0"/>
              </a:rPr>
              <a:t>414 with release dates in 2015</a:t>
            </a:r>
          </a:p>
          <a:p>
            <a:r>
              <a:rPr lang="en-US" dirty="0" smtClean="0">
                <a:latin typeface="Times New Roman" panose="02020603050405020304" pitchFamily="18" charset="0"/>
                <a:cs typeface="Times New Roman" panose="02020603050405020304" pitchFamily="18" charset="0"/>
              </a:rPr>
              <a:t>233 with release dates in 2016</a:t>
            </a:r>
          </a:p>
          <a:p>
            <a:r>
              <a:rPr lang="en-US" dirty="0" smtClean="0">
                <a:latin typeface="Times New Roman" panose="02020603050405020304" pitchFamily="18" charset="0"/>
                <a:cs typeface="Times New Roman" panose="02020603050405020304" pitchFamily="18" charset="0"/>
              </a:rPr>
              <a:t>146 with release dates in 2017</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377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543800" cy="656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822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72" y="304800"/>
            <a:ext cx="8103727" cy="648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172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29"/>
            <a:ext cx="8839199" cy="669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612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7" y="838200"/>
            <a:ext cx="917793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43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Filing Claims While Incarcerated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Income is a protective factor against recidivism and homelessness</a:t>
            </a:r>
          </a:p>
          <a:p>
            <a:r>
              <a:rPr lang="en-US" dirty="0" smtClean="0">
                <a:latin typeface="Times New Roman" panose="02020603050405020304" pitchFamily="18" charset="0"/>
                <a:cs typeface="Times New Roman" panose="02020603050405020304" pitchFamily="18" charset="0"/>
              </a:rPr>
              <a:t>Need the assistance of VSOs</a:t>
            </a:r>
          </a:p>
          <a:p>
            <a:r>
              <a:rPr lang="en-US" dirty="0" smtClean="0">
                <a:latin typeface="Times New Roman" panose="02020603050405020304" pitchFamily="18" charset="0"/>
                <a:cs typeface="Times New Roman" panose="02020603050405020304" pitchFamily="18" charset="0"/>
              </a:rPr>
              <a:t>VA has a duty to assist </a:t>
            </a:r>
          </a:p>
          <a:p>
            <a:r>
              <a:rPr lang="en-US" dirty="0" smtClean="0">
                <a:latin typeface="Times New Roman" panose="02020603050405020304" pitchFamily="18" charset="0"/>
                <a:cs typeface="Times New Roman" panose="02020603050405020304" pitchFamily="18" charset="0"/>
              </a:rPr>
              <a:t>Difficulties with C&amp;P exams while in institutions</a:t>
            </a:r>
          </a:p>
        </p:txBody>
      </p:sp>
    </p:spTree>
    <p:extLst>
      <p:ext uri="{BB962C8B-B14F-4D97-AF65-F5344CB8AC3E}">
        <p14:creationId xmlns:p14="http://schemas.microsoft.com/office/powerpoint/2010/main" val="38813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59" y="838200"/>
            <a:ext cx="8456683"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152400"/>
            <a:ext cx="6912918" cy="646331"/>
          </a:xfrm>
          <a:prstGeom prst="rect">
            <a:avLst/>
          </a:prstGeom>
          <a:noFill/>
        </p:spPr>
        <p:txBody>
          <a:bodyPr wrap="none" rtlCol="0">
            <a:spAutoFit/>
          </a:bodyPr>
          <a:lstStyle/>
          <a:p>
            <a:r>
              <a:rPr lang="en-US" sz="3600" dirty="0" smtClean="0">
                <a:latin typeface="Times New Roman" panose="02020603050405020304" pitchFamily="18" charset="0"/>
                <a:cs typeface="Times New Roman" panose="02020603050405020304" pitchFamily="18" charset="0"/>
              </a:rPr>
              <a:t>http://www.va.gov/homeless/vjo.asp</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546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Veteran Justice Outreach Specialists</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(presentencing)</a:t>
            </a:r>
            <a:r>
              <a:rPr lang="en-US" dirty="0" smtClean="0">
                <a:effectLst/>
                <a:latin typeface="Times New Roman" panose="02020603050405020304" pitchFamily="18" charset="0"/>
                <a:cs typeface="Times New Roman" panose="02020603050405020304" pitchFamily="18" charset="0"/>
              </a:rPr>
              <a:t/>
            </a:r>
            <a:br>
              <a:rPr lang="en-US" dirty="0" smtClean="0">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676400"/>
            <a:ext cx="8915400" cy="4525963"/>
          </a:xfrm>
        </p:spPr>
        <p:txBody>
          <a:bodyPr numCol="2">
            <a:normAutofit fontScale="25000" lnSpcReduction="20000"/>
          </a:bodyPr>
          <a:lstStyle/>
          <a:p>
            <a:pPr marL="0" indent="0">
              <a:buNone/>
            </a:pPr>
            <a:r>
              <a:rPr lang="en-US" sz="8000" dirty="0" smtClean="0">
                <a:latin typeface="Times New Roman" panose="02020603050405020304" pitchFamily="18" charset="0"/>
                <a:cs typeface="Times New Roman" panose="02020603050405020304" pitchFamily="18" charset="0"/>
              </a:rPr>
              <a:t>Fayetteville </a:t>
            </a:r>
            <a:r>
              <a:rPr lang="en-US" sz="8000" dirty="0">
                <a:latin typeface="Times New Roman" panose="02020603050405020304" pitchFamily="18" charset="0"/>
                <a:cs typeface="Times New Roman" panose="02020603050405020304" pitchFamily="18" charset="0"/>
              </a:rPr>
              <a:t>VA Medical Center</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230 Ramsey Street</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Fayetteville</a:t>
            </a:r>
            <a:r>
              <a:rPr lang="en-US" sz="8000" dirty="0">
                <a:latin typeface="Times New Roman" panose="02020603050405020304" pitchFamily="18" charset="0"/>
                <a:cs typeface="Times New Roman" panose="02020603050405020304" pitchFamily="18" charset="0"/>
              </a:rPr>
              <a:t>, NC 28301</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Curtis Murrow, </a:t>
            </a:r>
            <a:r>
              <a:rPr lang="en-US" sz="8000" dirty="0" smtClean="0">
                <a:latin typeface="Times New Roman" panose="02020603050405020304" pitchFamily="18" charset="0"/>
                <a:cs typeface="Times New Roman" panose="02020603050405020304" pitchFamily="18" charset="0"/>
              </a:rPr>
              <a:t>MSW  </a:t>
            </a:r>
            <a:r>
              <a:rPr lang="en-US" sz="8000" b="1" dirty="0" smtClean="0">
                <a:latin typeface="Times New Roman" panose="02020603050405020304" pitchFamily="18" charset="0"/>
                <a:cs typeface="Times New Roman" panose="02020603050405020304" pitchFamily="18" charset="0"/>
              </a:rPr>
              <a:t>(Harnett VTC)</a:t>
            </a:r>
            <a:endParaRPr lang="en-US" sz="8000" b="1"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800.771.6106 x 7225</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Cristen Koslik, </a:t>
            </a:r>
            <a:r>
              <a:rPr lang="en-US" sz="8000" dirty="0" smtClean="0">
                <a:latin typeface="Times New Roman" panose="02020603050405020304" pitchFamily="18" charset="0"/>
                <a:cs typeface="Times New Roman" panose="02020603050405020304" pitchFamily="18" charset="0"/>
              </a:rPr>
              <a:t>LCSW </a:t>
            </a:r>
            <a:r>
              <a:rPr lang="en-US" sz="8000" b="1" dirty="0" smtClean="0">
                <a:latin typeface="Times New Roman" panose="02020603050405020304" pitchFamily="18" charset="0"/>
                <a:cs typeface="Times New Roman" panose="02020603050405020304" pitchFamily="18" charset="0"/>
              </a:rPr>
              <a:t>(Cumberland VTC)  </a:t>
            </a:r>
            <a:r>
              <a:rPr lang="en-US" sz="8000" dirty="0" smtClean="0">
                <a:latin typeface="Times New Roman" panose="02020603050405020304" pitchFamily="18" charset="0"/>
                <a:cs typeface="Times New Roman" panose="02020603050405020304" pitchFamily="18" charset="0"/>
              </a:rPr>
              <a:t>800.771.6106 </a:t>
            </a:r>
            <a:r>
              <a:rPr lang="en-US" sz="8000" dirty="0">
                <a:latin typeface="Times New Roman" panose="02020603050405020304" pitchFamily="18" charset="0"/>
                <a:cs typeface="Times New Roman" panose="02020603050405020304" pitchFamily="18" charset="0"/>
              </a:rPr>
              <a:t>x 5742</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 </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Charles George VA Medical Center</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1100 Tunnel Road </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Asheville</a:t>
            </a:r>
            <a:r>
              <a:rPr lang="en-US" sz="8000" dirty="0">
                <a:latin typeface="Times New Roman" panose="02020603050405020304" pitchFamily="18" charset="0"/>
                <a:cs typeface="Times New Roman" panose="02020603050405020304" pitchFamily="18" charset="0"/>
              </a:rPr>
              <a:t>, NC 28805</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Katie Stewart, MSW, </a:t>
            </a:r>
            <a:r>
              <a:rPr lang="en-US" sz="8000" dirty="0" smtClean="0">
                <a:latin typeface="Times New Roman" panose="02020603050405020304" pitchFamily="18" charset="0"/>
                <a:cs typeface="Times New Roman" panose="02020603050405020304" pitchFamily="18" charset="0"/>
              </a:rPr>
              <a:t>LCSW </a:t>
            </a:r>
            <a:r>
              <a:rPr lang="en-US" sz="8000" b="1" dirty="0" smtClean="0">
                <a:latin typeface="Times New Roman" panose="02020603050405020304" pitchFamily="18" charset="0"/>
                <a:cs typeface="Times New Roman" panose="02020603050405020304" pitchFamily="18" charset="0"/>
              </a:rPr>
              <a:t>(Buncombe VTC) </a:t>
            </a:r>
            <a:r>
              <a:rPr lang="en-US" sz="8000" dirty="0" smtClean="0">
                <a:latin typeface="Times New Roman" panose="02020603050405020304" pitchFamily="18" charset="0"/>
                <a:cs typeface="Times New Roman" panose="02020603050405020304" pitchFamily="18" charset="0"/>
              </a:rPr>
              <a:t>800.932.6408 </a:t>
            </a:r>
            <a:r>
              <a:rPr lang="en-US" sz="8000" dirty="0">
                <a:latin typeface="Times New Roman" panose="02020603050405020304" pitchFamily="18" charset="0"/>
                <a:cs typeface="Times New Roman" panose="02020603050405020304" pitchFamily="18" charset="0"/>
              </a:rPr>
              <a:t>x 1195</a:t>
            </a:r>
            <a:endParaRPr lang="en-US" sz="8000" dirty="0" smtClean="0">
              <a:effectLst/>
              <a:latin typeface="Times New Roman" panose="02020603050405020304" pitchFamily="18" charset="0"/>
              <a:cs typeface="Times New Roman" panose="02020603050405020304" pitchFamily="18" charset="0"/>
            </a:endParaRPr>
          </a:p>
          <a:p>
            <a:pPr marL="0" indent="0">
              <a:buNone/>
            </a:pPr>
            <a:endParaRPr lang="en-US" sz="8000" dirty="0" smtClean="0">
              <a:latin typeface="Times New Roman" panose="02020603050405020304" pitchFamily="18" charset="0"/>
              <a:cs typeface="Times New Roman" panose="02020603050405020304" pitchFamily="18" charset="0"/>
            </a:endParaRPr>
          </a:p>
          <a:p>
            <a:pPr marL="0" indent="0">
              <a:buNone/>
            </a:pPr>
            <a:endParaRPr lang="en-US" sz="8000" dirty="0">
              <a:latin typeface="Times New Roman" panose="02020603050405020304" pitchFamily="18" charset="0"/>
              <a:cs typeface="Times New Roman" panose="02020603050405020304" pitchFamily="18" charset="0"/>
            </a:endParaRPr>
          </a:p>
          <a:p>
            <a:pPr marL="0" indent="0">
              <a:buNone/>
            </a:pPr>
            <a:endParaRPr lang="en-US" sz="8000" dirty="0" smtClean="0">
              <a:latin typeface="Times New Roman" panose="02020603050405020304" pitchFamily="18" charset="0"/>
              <a:cs typeface="Times New Roman" panose="02020603050405020304" pitchFamily="18" charset="0"/>
            </a:endParaRPr>
          </a:p>
          <a:p>
            <a:pPr marL="0" indent="0">
              <a:buNone/>
            </a:pPr>
            <a:r>
              <a:rPr lang="en-US" sz="8000" dirty="0" smtClean="0">
                <a:latin typeface="Times New Roman" panose="02020603050405020304" pitchFamily="18" charset="0"/>
                <a:cs typeface="Times New Roman" panose="02020603050405020304" pitchFamily="18" charset="0"/>
              </a:rPr>
              <a:t>W.G</a:t>
            </a:r>
            <a:r>
              <a:rPr lang="en-US" sz="8000" dirty="0">
                <a:latin typeface="Times New Roman" panose="02020603050405020304" pitchFamily="18" charset="0"/>
                <a:cs typeface="Times New Roman" panose="02020603050405020304" pitchFamily="18" charset="0"/>
              </a:rPr>
              <a:t>. Bill Hefner VA Medical Center</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1601 Brenner Ave                            </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Salisbury</a:t>
            </a:r>
            <a:r>
              <a:rPr lang="en-US" sz="8000" dirty="0">
                <a:latin typeface="Times New Roman" panose="02020603050405020304" pitchFamily="18" charset="0"/>
                <a:cs typeface="Times New Roman" panose="02020603050405020304" pitchFamily="18" charset="0"/>
              </a:rPr>
              <a:t>, NC 28144                          </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Carolyn Cardwell, LCSW</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800.469.8262 x 4129 (south)</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Kate Sullivan, LCSW</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704.762.5064 (north)</a:t>
            </a:r>
            <a:endParaRPr lang="en-US" sz="8000" dirty="0" smtClean="0">
              <a:effectLst/>
              <a:latin typeface="Times New Roman" panose="02020603050405020304" pitchFamily="18" charset="0"/>
              <a:cs typeface="Times New Roman" panose="02020603050405020304" pitchFamily="18" charset="0"/>
            </a:endParaRPr>
          </a:p>
          <a:p>
            <a:pPr marL="0" indent="0">
              <a:buNone/>
            </a:pP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Durham VA Medical Center</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508 Fulton St</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b="1" dirty="0" smtClean="0">
                <a:latin typeface="Times New Roman" panose="02020603050405020304" pitchFamily="18" charset="0"/>
                <a:cs typeface="Times New Roman" panose="02020603050405020304" pitchFamily="18" charset="0"/>
              </a:rPr>
              <a:t>Durham</a:t>
            </a:r>
            <a:r>
              <a:rPr lang="en-US" sz="8000" dirty="0">
                <a:latin typeface="Times New Roman" panose="02020603050405020304" pitchFamily="18" charset="0"/>
                <a:cs typeface="Times New Roman" panose="02020603050405020304" pitchFamily="18" charset="0"/>
              </a:rPr>
              <a:t>, NC 27705</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Jeremy Brogden, LCSW</a:t>
            </a:r>
            <a:endParaRPr lang="en-US" sz="8000" dirty="0" smtClean="0">
              <a:effectLst/>
              <a:latin typeface="Times New Roman" panose="02020603050405020304" pitchFamily="18" charset="0"/>
              <a:cs typeface="Times New Roman" panose="02020603050405020304" pitchFamily="18" charset="0"/>
            </a:endParaRPr>
          </a:p>
          <a:p>
            <a:pPr marL="0" indent="0">
              <a:buNone/>
            </a:pPr>
            <a:r>
              <a:rPr lang="en-US" sz="8000" dirty="0" smtClean="0">
                <a:latin typeface="Times New Roman" panose="02020603050405020304" pitchFamily="18" charset="0"/>
                <a:cs typeface="Times New Roman" panose="02020603050405020304" pitchFamily="18" charset="0"/>
              </a:rPr>
              <a:t>888.878.6890 </a:t>
            </a:r>
            <a:r>
              <a:rPr lang="en-US" sz="8000" dirty="0">
                <a:latin typeface="Times New Roman" panose="02020603050405020304" pitchFamily="18" charset="0"/>
                <a:cs typeface="Times New Roman" panose="02020603050405020304" pitchFamily="18" charset="0"/>
              </a:rPr>
              <a:t>x 5186</a:t>
            </a:r>
            <a:endParaRPr lang="en-US" sz="8000" dirty="0" smtClean="0">
              <a:effectLst/>
              <a:latin typeface="Times New Roman" panose="02020603050405020304" pitchFamily="18" charset="0"/>
              <a:cs typeface="Times New Roman" panose="02020603050405020304" pitchFamily="18" charset="0"/>
            </a:endParaRPr>
          </a:p>
          <a:p>
            <a:pPr marL="0" indent="0">
              <a:buNone/>
            </a:pPr>
            <a:endParaRPr lang="en-US"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670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B70BE7E-2A56-4D08-B13F-EACBA58F7343}" type="slidenum">
              <a:rPr lang="en-US" altLang="en-US"/>
              <a:pPr/>
              <a:t>2</a:t>
            </a:fld>
            <a:endParaRPr lang="en-US" altLang="en-US"/>
          </a:p>
        </p:txBody>
      </p:sp>
      <p:sp>
        <p:nvSpPr>
          <p:cNvPr id="145410" name="Rectangle 2"/>
          <p:cNvSpPr>
            <a:spLocks noGrp="1" noChangeArrowheads="1"/>
          </p:cNvSpPr>
          <p:nvPr>
            <p:ph type="title"/>
          </p:nvPr>
        </p:nvSpPr>
        <p:spPr/>
        <p:txBody>
          <a:bodyPr/>
          <a:lstStyle/>
          <a:p>
            <a:pPr eaLnBrk="1" hangingPunct="1">
              <a:defRPr/>
            </a:pPr>
            <a:r>
              <a:rPr lang="en-US" sz="5400" b="0" dirty="0" smtClean="0">
                <a:latin typeface="Times New Roman" panose="02020603050405020304" pitchFamily="18" charset="0"/>
                <a:cs typeface="Times New Roman" panose="02020603050405020304" pitchFamily="18" charset="0"/>
              </a:rPr>
              <a:t>Background</a:t>
            </a:r>
          </a:p>
        </p:txBody>
      </p:sp>
      <p:sp>
        <p:nvSpPr>
          <p:cNvPr id="145411" name="Rectangle 3"/>
          <p:cNvSpPr>
            <a:spLocks noGrp="1" noChangeArrowheads="1"/>
          </p:cNvSpPr>
          <p:nvPr>
            <p:ph type="body" idx="1"/>
          </p:nvPr>
        </p:nvSpPr>
        <p:spPr/>
        <p:txBody>
          <a:bodyPr>
            <a:normAutofit/>
          </a:bodyPr>
          <a:lstStyle/>
          <a:p>
            <a:pPr eaLnBrk="1" hangingPunct="1">
              <a:defRPr/>
            </a:pPr>
            <a:r>
              <a:rPr lang="en-US" dirty="0" smtClean="0">
                <a:latin typeface="Times New Roman" panose="02020603050405020304" pitchFamily="18" charset="0"/>
                <a:cs typeface="Times New Roman" panose="02020603050405020304" pitchFamily="18" charset="0"/>
              </a:rPr>
              <a:t>In 2000, the U.S. Department of Justice estimated that 12% of those incarcerated in jails and prisons were veterans </a:t>
            </a:r>
          </a:p>
          <a:p>
            <a:pPr eaLnBrk="1" hangingPunct="1">
              <a:defRPr/>
            </a:pPr>
            <a:r>
              <a:rPr lang="en-US" dirty="0" smtClean="0">
                <a:latin typeface="Times New Roman" panose="02020603050405020304" pitchFamily="18" charset="0"/>
                <a:cs typeface="Times New Roman" panose="02020603050405020304" pitchFamily="18" charset="0"/>
              </a:rPr>
              <a:t>80% of those veterans were eligible for VA services. </a:t>
            </a:r>
          </a:p>
          <a:p>
            <a:pPr eaLnBrk="1" hangingPunct="1">
              <a:defRPr/>
            </a:pPr>
            <a:r>
              <a:rPr lang="en-US" dirty="0" smtClean="0">
                <a:latin typeface="Times New Roman" panose="02020603050405020304" pitchFamily="18" charset="0"/>
                <a:cs typeface="Times New Roman" panose="02020603050405020304" pitchFamily="18" charset="0"/>
              </a:rPr>
              <a:t>Without necessary intervention, this population is at high risk for medical and mental health problems as well as criminal recidivism. </a:t>
            </a:r>
          </a:p>
        </p:txBody>
      </p:sp>
    </p:spTree>
    <p:extLst>
      <p:ext uri="{BB962C8B-B14F-4D97-AF65-F5344CB8AC3E}">
        <p14:creationId xmlns:p14="http://schemas.microsoft.com/office/powerpoint/2010/main" val="2484041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http://www.va.gov/homeless/reentry.asp</a:t>
            </a:r>
            <a:br>
              <a:rPr lang="en-US" sz="3600" dirty="0" smtClean="0">
                <a:latin typeface="Times New Roman" panose="02020603050405020304" pitchFamily="18" charset="0"/>
                <a:cs typeface="Times New Roman" panose="02020603050405020304" pitchFamily="18" charset="0"/>
              </a:rPr>
            </a:br>
            <a:endParaRPr lang="en-US" sz="3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958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Health Care for Reentry Veterans Specialist</a:t>
            </a:r>
            <a:r>
              <a:rPr lang="en-US" dirty="0" smtClean="0">
                <a:effectLst/>
                <a:latin typeface="Times New Roman" panose="02020603050405020304" pitchFamily="18" charset="0"/>
                <a:cs typeface="Times New Roman" panose="02020603050405020304" pitchFamily="18" charset="0"/>
              </a:rPr>
              <a:t/>
            </a:r>
            <a:br>
              <a:rPr lang="en-US" dirty="0" smtClean="0">
                <a:effectLst/>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Lucas Vrbsky, GED, MSW</a:t>
            </a:r>
            <a:endParaRPr lang="en-US" dirty="0" smtClean="0">
              <a:effectLst/>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W.G. Bill Hefner VA Medical Center</a:t>
            </a:r>
            <a:endParaRPr lang="en-US" dirty="0" smtClean="0">
              <a:effectLst/>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1601 Brenner Ave (122)</a:t>
            </a:r>
            <a:endParaRPr lang="en-US" dirty="0" smtClean="0">
              <a:effectLst/>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Salisbury, NC 28144</a:t>
            </a:r>
            <a:endParaRPr lang="en-US" dirty="0" smtClean="0">
              <a:effectLst/>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800.469.8262 x 5521 (office)  </a:t>
            </a:r>
          </a:p>
          <a:p>
            <a:pPr marL="0" indent="0">
              <a:buNone/>
            </a:pPr>
            <a:r>
              <a:rPr lang="en-US" dirty="0" smtClean="0">
                <a:latin typeface="Times New Roman" panose="02020603050405020304" pitchFamily="18" charset="0"/>
                <a:cs typeface="Times New Roman" panose="02020603050405020304" pitchFamily="18" charset="0"/>
              </a:rPr>
              <a:t>704.267.9565 (mobile)</a:t>
            </a:r>
          </a:p>
          <a:p>
            <a:pPr marL="0" indent="0">
              <a:buNone/>
            </a:pPr>
            <a:r>
              <a:rPr lang="en-US" dirty="0" smtClean="0">
                <a:latin typeface="Times New Roman" panose="02020603050405020304" pitchFamily="18" charset="0"/>
                <a:cs typeface="Times New Roman" panose="02020603050405020304" pitchFamily="18" charset="0"/>
              </a:rPr>
              <a:t>Lucas.vrbsky@va.gov</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620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Supportive Services for Veteran Families (SSVF)</a:t>
            </a:r>
            <a:r>
              <a:rPr lang="en-US" u="sng" dirty="0">
                <a:latin typeface="Times New Roman" panose="02020603050405020304" pitchFamily="18" charset="0"/>
                <a:cs typeface="Times New Roman" panose="02020603050405020304" pitchFamily="18" charset="0"/>
                <a:hlinkClick r:id="rId2"/>
              </a:rPr>
              <a:t> http://www.va.gov/homeless/ssvf.asp</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09801"/>
            <a:ext cx="8229600" cy="4038600"/>
          </a:xfrm>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Through the Supportive Services for Veteran Families Program, VA aims to improve very low-income Veteran families' housing stability by providing supportive services in, or transitioning to, permanent housing. VA funds community-based organizations to provide eligible Veteran families with outreach, case management and assistance in obtaining VA and other benefits. Grantees may also provide time-limited payments to third parties (e.g., landlords, utility companies, moving companies and licensed child care providers) if these payments help Veterans' families stay in or acquire permanent housing on a sustainable basis.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32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51972398"/>
              </p:ext>
            </p:extLst>
          </p:nvPr>
        </p:nvGraphicFramePr>
        <p:xfrm>
          <a:off x="304799" y="152401"/>
          <a:ext cx="8610600" cy="6477001"/>
        </p:xfrm>
        <a:graphic>
          <a:graphicData uri="http://schemas.openxmlformats.org/drawingml/2006/table">
            <a:tbl>
              <a:tblPr firstRow="1" firstCol="1" bandRow="1">
                <a:tableStyleId>{5C22544A-7EE6-4342-B048-85BDC9FD1C3A}</a:tableStyleId>
              </a:tblPr>
              <a:tblGrid>
                <a:gridCol w="1892276"/>
                <a:gridCol w="1635838"/>
                <a:gridCol w="5082486"/>
              </a:tblGrid>
              <a:tr h="275412">
                <a:tc>
                  <a:txBody>
                    <a:bodyPr/>
                    <a:lstStyle/>
                    <a:p>
                      <a:pPr marL="0" marR="0">
                        <a:lnSpc>
                          <a:spcPct val="115000"/>
                        </a:lnSpc>
                        <a:spcBef>
                          <a:spcPts val="0"/>
                        </a:spcBef>
                        <a:spcAft>
                          <a:spcPts val="1000"/>
                        </a:spcAft>
                      </a:pPr>
                      <a:r>
                        <a:rPr lang="en-US" sz="700">
                          <a:effectLst/>
                        </a:rPr>
                        <a:t>Organization </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dirty="0">
                          <a:effectLst/>
                        </a:rPr>
                        <a:t>Agency Intake #</a:t>
                      </a:r>
                      <a:endParaRPr lang="en-US" sz="600" dirty="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Counties Served</a:t>
                      </a:r>
                      <a:endParaRPr lang="en-US" sz="600">
                        <a:effectLst/>
                        <a:latin typeface="Calibri"/>
                        <a:ea typeface="Calibri"/>
                        <a:cs typeface="Times New Roman"/>
                      </a:endParaRPr>
                    </a:p>
                  </a:txBody>
                  <a:tcPr marL="37251" marR="37251" marT="0" marB="0" anchor="ctr"/>
                </a:tc>
              </a:tr>
              <a:tr h="417266">
                <a:tc>
                  <a:txBody>
                    <a:bodyPr/>
                    <a:lstStyle/>
                    <a:p>
                      <a:pPr marL="0" marR="0">
                        <a:lnSpc>
                          <a:spcPct val="115000"/>
                        </a:lnSpc>
                        <a:spcBef>
                          <a:spcPts val="0"/>
                        </a:spcBef>
                        <a:spcAft>
                          <a:spcPts val="1000"/>
                        </a:spcAft>
                      </a:pPr>
                      <a:r>
                        <a:rPr lang="en-US" sz="700" dirty="0">
                          <a:effectLst/>
                        </a:rPr>
                        <a:t>United Way of Forsyth County, Inc.</a:t>
                      </a:r>
                      <a:endParaRPr lang="en-US" sz="600" dirty="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(336)788-4965</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Forsyth, Guilford, Surry, Stokes, Yadkin, Davie, Davidson</a:t>
                      </a:r>
                      <a:endParaRPr lang="en-US" sz="600">
                        <a:effectLst/>
                        <a:latin typeface="Calibri"/>
                        <a:ea typeface="Calibri"/>
                        <a:cs typeface="Times New Roman"/>
                      </a:endParaRPr>
                    </a:p>
                  </a:txBody>
                  <a:tcPr marL="37251" marR="37251" marT="0" marB="0" anchor="ctr"/>
                </a:tc>
              </a:tr>
              <a:tr h="305094">
                <a:tc>
                  <a:txBody>
                    <a:bodyPr/>
                    <a:lstStyle/>
                    <a:p>
                      <a:pPr marL="0" marR="0">
                        <a:lnSpc>
                          <a:spcPct val="115000"/>
                        </a:lnSpc>
                        <a:spcBef>
                          <a:spcPts val="0"/>
                        </a:spcBef>
                        <a:spcAft>
                          <a:spcPts val="1000"/>
                        </a:spcAft>
                      </a:pPr>
                      <a:r>
                        <a:rPr lang="en-US" sz="700">
                          <a:effectLst/>
                        </a:rPr>
                        <a:t>Passage Home Inc.</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(919) 834-0666 Ext 236</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Wake County</a:t>
                      </a:r>
                      <a:endParaRPr lang="en-US" sz="600">
                        <a:effectLst/>
                        <a:latin typeface="Calibri"/>
                        <a:ea typeface="Calibri"/>
                        <a:cs typeface="Times New Roman"/>
                      </a:endParaRPr>
                    </a:p>
                  </a:txBody>
                  <a:tcPr marL="37251" marR="37251" marT="0" marB="0" anchor="ctr"/>
                </a:tc>
              </a:tr>
              <a:tr h="842828">
                <a:tc>
                  <a:txBody>
                    <a:bodyPr/>
                    <a:lstStyle/>
                    <a:p>
                      <a:pPr marL="0" marR="0">
                        <a:lnSpc>
                          <a:spcPct val="115000"/>
                        </a:lnSpc>
                        <a:spcBef>
                          <a:spcPts val="0"/>
                        </a:spcBef>
                        <a:spcAft>
                          <a:spcPts val="1000"/>
                        </a:spcAft>
                      </a:pPr>
                      <a:r>
                        <a:rPr lang="en-US" sz="700">
                          <a:effectLst/>
                        </a:rPr>
                        <a:t>Asheville Buncombe Community Christian Ministry</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dirty="0">
                          <a:effectLst/>
                        </a:rPr>
                        <a:t>(828) 259-5314</a:t>
                      </a:r>
                      <a:endParaRPr lang="en-US" sz="600" dirty="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Ashe, Avery, Buncombe, Burke, Caldwell, Catawba, Cherokee, Clay, Cleveland, Gaston, Graham, Haywood, Henderson, Jackson, Macon, Lincoln, McDowell, Madison, Mecklenburg, Mitchell, Polk, Rutherford, Swain, Transylvania, Watauga, Yancey</a:t>
                      </a:r>
                      <a:endParaRPr lang="en-US" sz="600">
                        <a:effectLst/>
                        <a:latin typeface="Calibri"/>
                        <a:ea typeface="Calibri"/>
                        <a:cs typeface="Times New Roman"/>
                      </a:endParaRPr>
                    </a:p>
                  </a:txBody>
                  <a:tcPr marL="37251" marR="37251" marT="0" marB="0" anchor="ctr"/>
                </a:tc>
              </a:tr>
              <a:tr h="1268391">
                <a:tc>
                  <a:txBody>
                    <a:bodyPr/>
                    <a:lstStyle/>
                    <a:p>
                      <a:pPr marL="0" marR="0">
                        <a:lnSpc>
                          <a:spcPct val="115000"/>
                        </a:lnSpc>
                        <a:spcBef>
                          <a:spcPts val="0"/>
                        </a:spcBef>
                        <a:spcAft>
                          <a:spcPts val="1000"/>
                        </a:spcAft>
                      </a:pPr>
                      <a:r>
                        <a:rPr lang="en-US" sz="700">
                          <a:effectLst/>
                        </a:rPr>
                        <a:t>Family Endeavors, Inc.</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(910) 672-6166</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Anson, Beaufort, Bladen, Brunswick, Cabarrus, Carteret, Catawba, Chatham, Cleveland, Columbus, Craven, Cumberland, Davie, Davidson, Duplin, Gaston, Greene, Harnett, Hoke, Iredell, Johnston, Jones, Lee, Lenoir, Lincoln, Mecklenburg, Montgomery, Moore, New Hanover, Pamlico, Pender, Pitt, Onslow, Randolph, Richmond, Robeson, Rowan, Sampson, Scotland, Stanly, Union, Wayne, Wilson</a:t>
                      </a:r>
                      <a:endParaRPr lang="en-US" sz="600">
                        <a:effectLst/>
                        <a:latin typeface="Calibri"/>
                        <a:ea typeface="Calibri"/>
                        <a:cs typeface="Times New Roman"/>
                      </a:endParaRPr>
                    </a:p>
                  </a:txBody>
                  <a:tcPr marL="37251" marR="37251" marT="0" marB="0" anchor="ctr"/>
                </a:tc>
              </a:tr>
              <a:tr h="842828">
                <a:tc>
                  <a:txBody>
                    <a:bodyPr/>
                    <a:lstStyle/>
                    <a:p>
                      <a:pPr marL="0" marR="0">
                        <a:lnSpc>
                          <a:spcPct val="115000"/>
                        </a:lnSpc>
                        <a:spcBef>
                          <a:spcPts val="0"/>
                        </a:spcBef>
                        <a:spcAft>
                          <a:spcPts val="1000"/>
                        </a:spcAft>
                      </a:pPr>
                      <a:r>
                        <a:rPr lang="en-US" sz="700">
                          <a:effectLst/>
                        </a:rPr>
                        <a:t>Community Link Programs of Travelers Aid Society of Central Carolinas, Inc.</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(704) 943-9490</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North Carolina: Mecklenburg, Cabarrus, Catawba, Gaston, Lincoln, Rowan, Davidson, Union, Stanly, Iredell.  South Carolina: Lancaster, Chester, Chesterfield and York.</a:t>
                      </a:r>
                      <a:endParaRPr lang="en-US" sz="600">
                        <a:effectLst/>
                        <a:latin typeface="Calibri"/>
                        <a:ea typeface="Calibri"/>
                        <a:cs typeface="Times New Roman"/>
                      </a:endParaRPr>
                    </a:p>
                  </a:txBody>
                  <a:tcPr marL="37251" marR="37251" marT="0" marB="0" anchor="ctr"/>
                </a:tc>
              </a:tr>
              <a:tr h="842828">
                <a:tc>
                  <a:txBody>
                    <a:bodyPr/>
                    <a:lstStyle/>
                    <a:p>
                      <a:pPr marL="0" marR="0">
                        <a:lnSpc>
                          <a:spcPct val="115000"/>
                        </a:lnSpc>
                        <a:spcBef>
                          <a:spcPts val="0"/>
                        </a:spcBef>
                        <a:spcAft>
                          <a:spcPts val="1000"/>
                        </a:spcAft>
                      </a:pPr>
                      <a:r>
                        <a:rPr lang="en-US" sz="700">
                          <a:effectLst/>
                        </a:rPr>
                        <a:t>Volunteers of America of The Carolinas, Inc.</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(919) 530-1100</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Alamance, Bertie, Caswell, Chatham, Durham, Edgecombe, Franklin, Granville, Halifax, Harnett, Hertford, Johnston, Lee, Martin, Nash, Northampton, Orange, Person, Pitt, Randolph, Rockingham, Vance, Wake, Warren, Wayne, Wilson, Washington</a:t>
                      </a:r>
                      <a:endParaRPr lang="en-US" sz="600">
                        <a:effectLst/>
                        <a:latin typeface="Calibri"/>
                        <a:ea typeface="Calibri"/>
                        <a:cs typeface="Times New Roman"/>
                      </a:endParaRPr>
                    </a:p>
                  </a:txBody>
                  <a:tcPr marL="37251" marR="37251" marT="0" marB="0" anchor="ctr"/>
                </a:tc>
              </a:tr>
              <a:tr h="559121">
                <a:tc>
                  <a:txBody>
                    <a:bodyPr/>
                    <a:lstStyle/>
                    <a:p>
                      <a:pPr marL="0" marR="0">
                        <a:lnSpc>
                          <a:spcPct val="115000"/>
                        </a:lnSpc>
                        <a:spcBef>
                          <a:spcPts val="0"/>
                        </a:spcBef>
                        <a:spcAft>
                          <a:spcPts val="1000"/>
                        </a:spcAft>
                      </a:pPr>
                      <a:r>
                        <a:rPr lang="en-US" sz="700">
                          <a:effectLst/>
                        </a:rPr>
                        <a:t>Homeward Bound of Western North Carolina</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(828) 258-1695 Ext 108</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Buncombe</a:t>
                      </a:r>
                      <a:endParaRPr lang="en-US" sz="600">
                        <a:effectLst/>
                        <a:latin typeface="Calibri"/>
                        <a:ea typeface="Calibri"/>
                        <a:cs typeface="Times New Roman"/>
                      </a:endParaRPr>
                    </a:p>
                  </a:txBody>
                  <a:tcPr marL="37251" marR="37251" marT="0" marB="0" anchor="ctr"/>
                </a:tc>
              </a:tr>
              <a:tr h="705967">
                <a:tc>
                  <a:txBody>
                    <a:bodyPr/>
                    <a:lstStyle/>
                    <a:p>
                      <a:pPr marL="0" marR="0">
                        <a:lnSpc>
                          <a:spcPct val="115000"/>
                        </a:lnSpc>
                        <a:spcBef>
                          <a:spcPts val="0"/>
                        </a:spcBef>
                        <a:spcAft>
                          <a:spcPts val="1000"/>
                        </a:spcAft>
                      </a:pPr>
                      <a:r>
                        <a:rPr lang="en-US" sz="700">
                          <a:effectLst/>
                        </a:rPr>
                        <a:t>The Alston Wilkes Society (AWS, Alston Wilkes Veterans Home)</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(704) 372-3404</a:t>
                      </a:r>
                      <a:endParaRPr lang="en-US" sz="600">
                        <a:effectLst/>
                      </a:endParaRPr>
                    </a:p>
                    <a:p>
                      <a:pPr marL="0" marR="0" algn="ctr">
                        <a:lnSpc>
                          <a:spcPct val="115000"/>
                        </a:lnSpc>
                        <a:spcBef>
                          <a:spcPts val="0"/>
                        </a:spcBef>
                        <a:spcAft>
                          <a:spcPts val="1000"/>
                        </a:spcAft>
                      </a:pPr>
                      <a:r>
                        <a:rPr lang="en-US" sz="700">
                          <a:effectLst/>
                        </a:rPr>
                        <a:t>(803) 799-2490 Ext 315</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Mecklenburg (and parts of SC)</a:t>
                      </a:r>
                      <a:endParaRPr lang="en-US" sz="600">
                        <a:effectLst/>
                        <a:latin typeface="Calibri"/>
                        <a:ea typeface="Calibri"/>
                        <a:cs typeface="Times New Roman"/>
                      </a:endParaRPr>
                    </a:p>
                  </a:txBody>
                  <a:tcPr marL="37251" marR="37251" marT="0" marB="0" anchor="ctr"/>
                </a:tc>
              </a:tr>
              <a:tr h="417266">
                <a:tc>
                  <a:txBody>
                    <a:bodyPr/>
                    <a:lstStyle/>
                    <a:p>
                      <a:pPr marL="0" marR="0">
                        <a:lnSpc>
                          <a:spcPct val="115000"/>
                        </a:lnSpc>
                        <a:spcBef>
                          <a:spcPts val="0"/>
                        </a:spcBef>
                        <a:spcAft>
                          <a:spcPts val="1000"/>
                        </a:spcAft>
                      </a:pPr>
                      <a:r>
                        <a:rPr lang="en-US" sz="700">
                          <a:effectLst/>
                        </a:rPr>
                        <a:t>Community Action Partnership</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a:effectLst/>
                        </a:rPr>
                        <a:t>(910) 347-0060</a:t>
                      </a:r>
                      <a:endParaRPr lang="en-US" sz="600">
                        <a:effectLst/>
                        <a:latin typeface="Calibri"/>
                        <a:ea typeface="Calibri"/>
                        <a:cs typeface="Times New Roman"/>
                      </a:endParaRPr>
                    </a:p>
                  </a:txBody>
                  <a:tcPr marL="37251" marR="37251" marT="0" marB="0" anchor="ctr"/>
                </a:tc>
                <a:tc>
                  <a:txBody>
                    <a:bodyPr/>
                    <a:lstStyle/>
                    <a:p>
                      <a:pPr marL="0" marR="0" algn="ctr">
                        <a:lnSpc>
                          <a:spcPct val="115000"/>
                        </a:lnSpc>
                        <a:spcBef>
                          <a:spcPts val="0"/>
                        </a:spcBef>
                        <a:spcAft>
                          <a:spcPts val="1000"/>
                        </a:spcAft>
                      </a:pPr>
                      <a:r>
                        <a:rPr lang="en-US" sz="700" dirty="0">
                          <a:effectLst/>
                        </a:rPr>
                        <a:t>Onslow, Duplin, Pender</a:t>
                      </a:r>
                      <a:endParaRPr lang="en-US" sz="600" dirty="0">
                        <a:effectLst/>
                        <a:latin typeface="Calibri"/>
                        <a:ea typeface="Calibri"/>
                        <a:cs typeface="Times New Roman"/>
                      </a:endParaRPr>
                    </a:p>
                  </a:txBody>
                  <a:tcPr marL="37251" marR="37251" marT="0" marB="0" anchor="ctr"/>
                </a:tc>
              </a:tr>
            </a:tbl>
          </a:graphicData>
        </a:graphic>
      </p:graphicFrame>
    </p:spTree>
    <p:extLst>
      <p:ext uri="{BB962C8B-B14F-4D97-AF65-F5344CB8AC3E}">
        <p14:creationId xmlns:p14="http://schemas.microsoft.com/office/powerpoint/2010/main" val="1036563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Grant and Per Diem Program Transitional Housing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VA Grant and Per Diem Program</a:t>
            </a:r>
            <a:r>
              <a:rPr lang="en-US" dirty="0">
                <a:latin typeface="Times New Roman" panose="02020603050405020304" pitchFamily="18" charset="0"/>
                <a:cs typeface="Times New Roman" panose="02020603050405020304" pitchFamily="18" charset="0"/>
              </a:rPr>
              <a:t> (GPD) is offered annually (as funding permits) by the Department of Veterans Affairs Health Care for Homeless Veterans (HCHV) Programs to fund community agencies providing services to homeless Veterans. The purpose is to promote the development and provision of supportive housing and/or supportive services with the goal of helping homeless Veterans achieve residential stability, increase their skill levels and/or income, and obtain greater self-determination.  GPD programs offer supportive housing (up to 24 months) or service centers. Most GPD programs charge 30% of your income.  Following is a list of GPD programs in North Carolina. There are also several contract residential programs that provide transitional housing for up to three months</a:t>
            </a:r>
          </a:p>
        </p:txBody>
      </p:sp>
    </p:spTree>
    <p:extLst>
      <p:ext uri="{BB962C8B-B14F-4D97-AF65-F5344CB8AC3E}">
        <p14:creationId xmlns:p14="http://schemas.microsoft.com/office/powerpoint/2010/main" val="751772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940023"/>
              </p:ext>
            </p:extLst>
          </p:nvPr>
        </p:nvGraphicFramePr>
        <p:xfrm>
          <a:off x="381002" y="76202"/>
          <a:ext cx="8458198" cy="6553196"/>
        </p:xfrm>
        <a:graphic>
          <a:graphicData uri="http://schemas.openxmlformats.org/drawingml/2006/table">
            <a:tbl>
              <a:tblPr firstRow="1" firstCol="1" bandRow="1">
                <a:tableStyleId>{5C22544A-7EE6-4342-B048-85BDC9FD1C3A}</a:tableStyleId>
              </a:tblPr>
              <a:tblGrid>
                <a:gridCol w="3189867"/>
                <a:gridCol w="1443379"/>
                <a:gridCol w="3824952"/>
              </a:tblGrid>
              <a:tr h="137412">
                <a:tc>
                  <a:txBody>
                    <a:bodyPr/>
                    <a:lstStyle/>
                    <a:p>
                      <a:pPr algn="l">
                        <a:spcAft>
                          <a:spcPts val="0"/>
                        </a:spcAft>
                      </a:pPr>
                      <a:r>
                        <a:rPr lang="en-US" sz="600" dirty="0">
                          <a:effectLst/>
                        </a:rPr>
                        <a:t>Name &amp; Location of GPD Program</a:t>
                      </a:r>
                      <a:endParaRPr lang="en-US" sz="500" dirty="0">
                        <a:effectLst/>
                        <a:latin typeface="Calibri"/>
                      </a:endParaRPr>
                    </a:p>
                  </a:txBody>
                  <a:tcPr marL="36188" marR="36188" marT="0" marB="0"/>
                </a:tc>
                <a:tc>
                  <a:txBody>
                    <a:bodyPr/>
                    <a:lstStyle/>
                    <a:p>
                      <a:pPr algn="l">
                        <a:spcAft>
                          <a:spcPts val="0"/>
                        </a:spcAft>
                      </a:pPr>
                      <a:r>
                        <a:rPr lang="en-US" sz="600">
                          <a:effectLst/>
                        </a:rPr>
                        <a:t>Phone Number</a:t>
                      </a:r>
                      <a:endParaRPr lang="en-US" sz="500">
                        <a:effectLst/>
                        <a:latin typeface="Calibri"/>
                      </a:endParaRPr>
                    </a:p>
                  </a:txBody>
                  <a:tcPr marL="36188" marR="36188" marT="0" marB="0"/>
                </a:tc>
                <a:tc>
                  <a:txBody>
                    <a:bodyPr/>
                    <a:lstStyle/>
                    <a:p>
                      <a:pPr algn="l">
                        <a:spcAft>
                          <a:spcPts val="0"/>
                        </a:spcAft>
                      </a:pPr>
                      <a:r>
                        <a:rPr lang="en-US" sz="600">
                          <a:effectLst/>
                        </a:rPr>
                        <a:t>Comments</a:t>
                      </a:r>
                      <a:endParaRPr lang="en-US" sz="500">
                        <a:effectLst/>
                        <a:latin typeface="Calibri"/>
                      </a:endParaRPr>
                    </a:p>
                  </a:txBody>
                  <a:tcPr marL="36188" marR="36188" marT="0" marB="0"/>
                </a:tc>
              </a:tr>
              <a:tr h="549649">
                <a:tc>
                  <a:txBody>
                    <a:bodyPr/>
                    <a:lstStyle/>
                    <a:p>
                      <a:pPr algn="l">
                        <a:spcAft>
                          <a:spcPts val="0"/>
                        </a:spcAft>
                      </a:pPr>
                      <a:r>
                        <a:rPr lang="en-US" sz="600" dirty="0">
                          <a:effectLst/>
                        </a:rPr>
                        <a:t>Veteran’s Restoration Quarters and Transitional Housing (ABCCM)</a:t>
                      </a:r>
                      <a:endParaRPr lang="en-US" sz="500" dirty="0">
                        <a:effectLst/>
                      </a:endParaRPr>
                    </a:p>
                    <a:p>
                      <a:pPr algn="l">
                        <a:spcAft>
                          <a:spcPts val="0"/>
                        </a:spcAft>
                      </a:pPr>
                      <a:r>
                        <a:rPr lang="en-US" sz="600" dirty="0">
                          <a:effectLst/>
                        </a:rPr>
                        <a:t>1329 Tunnel Rd</a:t>
                      </a:r>
                      <a:endParaRPr lang="en-US" sz="500" dirty="0">
                        <a:effectLst/>
                      </a:endParaRPr>
                    </a:p>
                    <a:p>
                      <a:pPr algn="l">
                        <a:spcAft>
                          <a:spcPts val="0"/>
                        </a:spcAft>
                      </a:pPr>
                      <a:r>
                        <a:rPr lang="en-US" sz="600" dirty="0">
                          <a:effectLst/>
                        </a:rPr>
                        <a:t>Asheville, NC 28805</a:t>
                      </a:r>
                      <a:endParaRPr lang="en-US" sz="500" dirty="0">
                        <a:effectLst/>
                        <a:latin typeface="Calibri"/>
                      </a:endParaRPr>
                    </a:p>
                  </a:txBody>
                  <a:tcPr marL="36188" marR="36188" marT="0" marB="0"/>
                </a:tc>
                <a:tc>
                  <a:txBody>
                    <a:bodyPr/>
                    <a:lstStyle/>
                    <a:p>
                      <a:pPr algn="l">
                        <a:spcAft>
                          <a:spcPts val="0"/>
                        </a:spcAft>
                      </a:pPr>
                      <a:r>
                        <a:rPr lang="en-US" sz="600">
                          <a:effectLst/>
                        </a:rPr>
                        <a:t>828.299.8701</a:t>
                      </a:r>
                      <a:endParaRPr lang="en-US" sz="500">
                        <a:effectLst/>
                        <a:latin typeface="Calibri"/>
                      </a:endParaRPr>
                    </a:p>
                  </a:txBody>
                  <a:tcPr marL="36188" marR="36188" marT="0" marB="0"/>
                </a:tc>
                <a:tc>
                  <a:txBody>
                    <a:bodyPr/>
                    <a:lstStyle/>
                    <a:p>
                      <a:pPr algn="l">
                        <a:spcAft>
                          <a:spcPts val="0"/>
                        </a:spcAft>
                      </a:pPr>
                      <a:r>
                        <a:rPr lang="en-US" sz="600">
                          <a:effectLst/>
                        </a:rPr>
                        <a:t>24 month program. Converted motel. </a:t>
                      </a:r>
                      <a:r>
                        <a:rPr lang="en-US" sz="600" u="sng">
                          <a:effectLst/>
                          <a:hlinkClick r:id="rId2"/>
                        </a:rPr>
                        <a:t>www.abccm.org/ministries/veterans</a:t>
                      </a:r>
                      <a:r>
                        <a:rPr lang="en-US" sz="600">
                          <a:effectLst/>
                        </a:rPr>
                        <a:t> Men’s Program. </a:t>
                      </a:r>
                      <a:endParaRPr lang="en-US" sz="500">
                        <a:effectLst/>
                        <a:latin typeface="Calibri"/>
                      </a:endParaRPr>
                    </a:p>
                  </a:txBody>
                  <a:tcPr marL="36188" marR="36188" marT="0" marB="0"/>
                </a:tc>
              </a:tr>
              <a:tr h="474071">
                <a:tc>
                  <a:txBody>
                    <a:bodyPr/>
                    <a:lstStyle/>
                    <a:p>
                      <a:pPr marL="0" marR="0" algn="l">
                        <a:lnSpc>
                          <a:spcPct val="115000"/>
                        </a:lnSpc>
                        <a:spcBef>
                          <a:spcPts val="0"/>
                        </a:spcBef>
                        <a:spcAft>
                          <a:spcPts val="0"/>
                        </a:spcAft>
                      </a:pPr>
                      <a:r>
                        <a:rPr lang="en-US" sz="600">
                          <a:effectLst/>
                        </a:rPr>
                        <a:t>Steadfast House (ABCCM)</a:t>
                      </a:r>
                    </a:p>
                    <a:p>
                      <a:pPr marL="0" marR="0" algn="l">
                        <a:lnSpc>
                          <a:spcPct val="115000"/>
                        </a:lnSpc>
                        <a:spcBef>
                          <a:spcPts val="0"/>
                        </a:spcBef>
                        <a:spcAft>
                          <a:spcPts val="0"/>
                        </a:spcAft>
                      </a:pPr>
                      <a:r>
                        <a:rPr lang="en-US" sz="600">
                          <a:effectLst/>
                        </a:rPr>
                        <a:t>30 Cumberland Ave</a:t>
                      </a:r>
                    </a:p>
                    <a:p>
                      <a:pPr marL="0" marR="0" algn="l">
                        <a:lnSpc>
                          <a:spcPct val="115000"/>
                        </a:lnSpc>
                        <a:spcBef>
                          <a:spcPts val="0"/>
                        </a:spcBef>
                        <a:spcAft>
                          <a:spcPts val="0"/>
                        </a:spcAft>
                      </a:pPr>
                      <a:r>
                        <a:rPr lang="en-US" sz="600">
                          <a:effectLst/>
                        </a:rPr>
                        <a:t>Asheville, NC 28801</a:t>
                      </a:r>
                      <a:endParaRPr lang="en-US" sz="600">
                        <a:effectLst/>
                        <a:latin typeface="Calibri"/>
                        <a:ea typeface="Calibri"/>
                        <a:cs typeface="Times New Roman"/>
                      </a:endParaRPr>
                    </a:p>
                  </a:txBody>
                  <a:tcPr marL="36188" marR="36188" marT="0" marB="0"/>
                </a:tc>
                <a:tc>
                  <a:txBody>
                    <a:bodyPr/>
                    <a:lstStyle/>
                    <a:p>
                      <a:pPr marL="0" marR="0" algn="l">
                        <a:spcBef>
                          <a:spcPts val="0"/>
                        </a:spcBef>
                        <a:spcAft>
                          <a:spcPts val="0"/>
                        </a:spcAft>
                      </a:pPr>
                      <a:r>
                        <a:rPr lang="en-US" sz="600">
                          <a:effectLst/>
                        </a:rPr>
                        <a:t>828.259.5365</a:t>
                      </a:r>
                      <a:endParaRPr lang="en-US" sz="600">
                        <a:solidFill>
                          <a:srgbClr val="000000"/>
                        </a:solidFill>
                        <a:effectLst/>
                        <a:latin typeface="Arial"/>
                        <a:ea typeface="Calibri"/>
                      </a:endParaRPr>
                    </a:p>
                  </a:txBody>
                  <a:tcPr marL="36188" marR="36188" marT="0" marB="0"/>
                </a:tc>
                <a:tc>
                  <a:txBody>
                    <a:bodyPr/>
                    <a:lstStyle/>
                    <a:p>
                      <a:pPr marL="0" marR="0" algn="l">
                        <a:spcBef>
                          <a:spcPts val="0"/>
                        </a:spcBef>
                        <a:spcAft>
                          <a:spcPts val="0"/>
                        </a:spcAft>
                      </a:pPr>
                      <a:r>
                        <a:rPr lang="en-US" sz="600">
                          <a:effectLst/>
                        </a:rPr>
                        <a:t>Women’s Program. Women with young children welcome.  </a:t>
                      </a:r>
                      <a:r>
                        <a:rPr lang="en-US" sz="600" u="sng">
                          <a:effectLst/>
                          <a:hlinkClick r:id="rId3"/>
                        </a:rPr>
                        <a:t>http://www.abccm.org/ministries/women</a:t>
                      </a:r>
                      <a:r>
                        <a:rPr lang="en-US" sz="600">
                          <a:effectLst/>
                        </a:rPr>
                        <a:t> </a:t>
                      </a:r>
                      <a:endParaRPr lang="en-US" sz="600">
                        <a:solidFill>
                          <a:srgbClr val="000000"/>
                        </a:solidFill>
                        <a:effectLst/>
                        <a:latin typeface="Arial"/>
                        <a:ea typeface="Calibri"/>
                      </a:endParaRPr>
                    </a:p>
                  </a:txBody>
                  <a:tcPr marL="36188" marR="36188" marT="0" marB="0"/>
                </a:tc>
              </a:tr>
              <a:tr h="412235">
                <a:tc>
                  <a:txBody>
                    <a:bodyPr/>
                    <a:lstStyle/>
                    <a:p>
                      <a:pPr algn="l">
                        <a:spcAft>
                          <a:spcPts val="0"/>
                        </a:spcAft>
                      </a:pPr>
                      <a:r>
                        <a:rPr lang="en-US" sz="600">
                          <a:effectLst/>
                        </a:rPr>
                        <a:t>First at Blue Ridge (Vets First)</a:t>
                      </a:r>
                      <a:endParaRPr lang="en-US" sz="500">
                        <a:effectLst/>
                      </a:endParaRPr>
                    </a:p>
                    <a:p>
                      <a:pPr algn="l">
                        <a:spcAft>
                          <a:spcPts val="0"/>
                        </a:spcAft>
                      </a:pPr>
                      <a:r>
                        <a:rPr lang="en-US" sz="600">
                          <a:effectLst/>
                        </a:rPr>
                        <a:t>PO Box 40</a:t>
                      </a:r>
                      <a:endParaRPr lang="en-US" sz="500">
                        <a:effectLst/>
                      </a:endParaRPr>
                    </a:p>
                    <a:p>
                      <a:pPr algn="l">
                        <a:spcAft>
                          <a:spcPts val="0"/>
                        </a:spcAft>
                      </a:pPr>
                      <a:r>
                        <a:rPr lang="en-US" sz="600">
                          <a:effectLst/>
                        </a:rPr>
                        <a:t>Ridgecrest, NC 28770</a:t>
                      </a:r>
                      <a:endParaRPr lang="en-US" sz="500">
                        <a:effectLst/>
                        <a:latin typeface="Calibri"/>
                      </a:endParaRPr>
                    </a:p>
                  </a:txBody>
                  <a:tcPr marL="36188" marR="36188" marT="0" marB="0"/>
                </a:tc>
                <a:tc>
                  <a:txBody>
                    <a:bodyPr/>
                    <a:lstStyle/>
                    <a:p>
                      <a:pPr algn="l">
                        <a:spcAft>
                          <a:spcPts val="0"/>
                        </a:spcAft>
                      </a:pPr>
                      <a:r>
                        <a:rPr lang="en-US" sz="600">
                          <a:effectLst/>
                        </a:rPr>
                        <a:t>828.669.0011</a:t>
                      </a:r>
                      <a:endParaRPr lang="en-US" sz="500">
                        <a:effectLst/>
                        <a:latin typeface="Calibri"/>
                      </a:endParaRPr>
                    </a:p>
                  </a:txBody>
                  <a:tcPr marL="36188" marR="36188" marT="0" marB="0"/>
                </a:tc>
                <a:tc>
                  <a:txBody>
                    <a:bodyPr/>
                    <a:lstStyle/>
                    <a:p>
                      <a:pPr algn="l">
                        <a:spcAft>
                          <a:spcPts val="0"/>
                        </a:spcAft>
                      </a:pPr>
                      <a:r>
                        <a:rPr lang="en-US" sz="600">
                          <a:effectLst/>
                        </a:rPr>
                        <a:t>For those in recovery from substance use disorders.  </a:t>
                      </a:r>
                      <a:r>
                        <a:rPr lang="en-US" sz="600" u="sng">
                          <a:effectLst/>
                          <a:hlinkClick r:id="rId4"/>
                        </a:rPr>
                        <a:t>www.firstinc.org</a:t>
                      </a:r>
                      <a:r>
                        <a:rPr lang="en-US" sz="600">
                          <a:effectLst/>
                        </a:rPr>
                        <a:t>  Men’s program and Women’s Program. Near Asheville</a:t>
                      </a:r>
                      <a:endParaRPr lang="en-US" sz="500">
                        <a:effectLst/>
                        <a:latin typeface="Calibri"/>
                      </a:endParaRPr>
                    </a:p>
                  </a:txBody>
                  <a:tcPr marL="36188" marR="36188" marT="0" marB="0"/>
                </a:tc>
              </a:tr>
              <a:tr h="474071">
                <a:tc>
                  <a:txBody>
                    <a:bodyPr/>
                    <a:lstStyle/>
                    <a:p>
                      <a:pPr marL="0" marR="0" algn="l">
                        <a:lnSpc>
                          <a:spcPct val="115000"/>
                        </a:lnSpc>
                        <a:spcBef>
                          <a:spcPts val="0"/>
                        </a:spcBef>
                        <a:spcAft>
                          <a:spcPts val="0"/>
                        </a:spcAft>
                      </a:pPr>
                      <a:r>
                        <a:rPr lang="en-US" sz="600">
                          <a:effectLst/>
                        </a:rPr>
                        <a:t>Family Forum (Independence Place)</a:t>
                      </a:r>
                    </a:p>
                    <a:p>
                      <a:pPr marL="0" marR="0" algn="l">
                        <a:lnSpc>
                          <a:spcPct val="115000"/>
                        </a:lnSpc>
                        <a:spcBef>
                          <a:spcPts val="0"/>
                        </a:spcBef>
                        <a:spcAft>
                          <a:spcPts val="0"/>
                        </a:spcAft>
                      </a:pPr>
                      <a:r>
                        <a:rPr lang="en-US" sz="600">
                          <a:effectLst/>
                        </a:rPr>
                        <a:t>3501 E Independence Blvd</a:t>
                      </a:r>
                    </a:p>
                    <a:p>
                      <a:pPr marL="0" marR="0" algn="l">
                        <a:lnSpc>
                          <a:spcPct val="115000"/>
                        </a:lnSpc>
                        <a:spcBef>
                          <a:spcPts val="0"/>
                        </a:spcBef>
                        <a:spcAft>
                          <a:spcPts val="0"/>
                        </a:spcAft>
                      </a:pPr>
                      <a:r>
                        <a:rPr lang="en-US" sz="600">
                          <a:effectLst/>
                        </a:rPr>
                        <a:t>Charlotte, NC 28805</a:t>
                      </a:r>
                      <a:endParaRPr lang="en-US" sz="600">
                        <a:effectLst/>
                        <a:latin typeface="Calibri"/>
                        <a:ea typeface="Calibri"/>
                        <a:cs typeface="Times New Roman"/>
                      </a:endParaRPr>
                    </a:p>
                  </a:txBody>
                  <a:tcPr marL="36188" marR="36188" marT="0" marB="0"/>
                </a:tc>
                <a:tc>
                  <a:txBody>
                    <a:bodyPr/>
                    <a:lstStyle/>
                    <a:p>
                      <a:pPr marL="0" marR="0" algn="l">
                        <a:spcBef>
                          <a:spcPts val="0"/>
                        </a:spcBef>
                        <a:spcAft>
                          <a:spcPts val="0"/>
                        </a:spcAft>
                      </a:pPr>
                      <a:r>
                        <a:rPr lang="en-US" sz="600">
                          <a:effectLst/>
                        </a:rPr>
                        <a:t>(704) 817-8049 </a:t>
                      </a:r>
                      <a:endParaRPr lang="en-US" sz="600">
                        <a:solidFill>
                          <a:srgbClr val="000000"/>
                        </a:solidFill>
                        <a:effectLst/>
                        <a:latin typeface="Arial"/>
                        <a:ea typeface="Calibri"/>
                      </a:endParaRPr>
                    </a:p>
                  </a:txBody>
                  <a:tcPr marL="36188" marR="36188" marT="0" marB="0"/>
                </a:tc>
                <a:tc>
                  <a:txBody>
                    <a:bodyPr/>
                    <a:lstStyle/>
                    <a:p>
                      <a:pPr marL="0" marR="0" algn="l">
                        <a:spcBef>
                          <a:spcPts val="0"/>
                        </a:spcBef>
                        <a:spcAft>
                          <a:spcPts val="0"/>
                        </a:spcAft>
                      </a:pPr>
                      <a:r>
                        <a:rPr lang="en-US" sz="600">
                          <a:effectLst/>
                        </a:rPr>
                        <a:t> </a:t>
                      </a:r>
                      <a:endParaRPr lang="en-US" sz="600">
                        <a:solidFill>
                          <a:srgbClr val="000000"/>
                        </a:solidFill>
                        <a:effectLst/>
                        <a:latin typeface="Arial"/>
                        <a:ea typeface="Calibri"/>
                      </a:endParaRPr>
                    </a:p>
                  </a:txBody>
                  <a:tcPr marL="36188" marR="36188" marT="0" marB="0"/>
                </a:tc>
              </a:tr>
              <a:tr h="549649">
                <a:tc>
                  <a:txBody>
                    <a:bodyPr/>
                    <a:lstStyle/>
                    <a:p>
                      <a:pPr algn="l">
                        <a:spcAft>
                          <a:spcPts val="0"/>
                        </a:spcAft>
                      </a:pPr>
                      <a:r>
                        <a:rPr lang="en-US" sz="600">
                          <a:effectLst/>
                        </a:rPr>
                        <a:t>Faith Farm (Lutheran Family Services)</a:t>
                      </a:r>
                      <a:endParaRPr lang="en-US" sz="500">
                        <a:effectLst/>
                      </a:endParaRPr>
                    </a:p>
                    <a:p>
                      <a:pPr algn="l">
                        <a:spcAft>
                          <a:spcPts val="0"/>
                        </a:spcAft>
                      </a:pPr>
                      <a:r>
                        <a:rPr lang="en-US" sz="600">
                          <a:effectLst/>
                        </a:rPr>
                        <a:t>842 Dallas-Stanley Highway</a:t>
                      </a:r>
                      <a:endParaRPr lang="en-US" sz="500">
                        <a:effectLst/>
                      </a:endParaRPr>
                    </a:p>
                    <a:p>
                      <a:pPr algn="l">
                        <a:spcAft>
                          <a:spcPts val="0"/>
                        </a:spcAft>
                      </a:pPr>
                      <a:r>
                        <a:rPr lang="en-US" sz="600">
                          <a:effectLst/>
                        </a:rPr>
                        <a:t>Dallas, NC 28034</a:t>
                      </a:r>
                      <a:endParaRPr lang="en-US" sz="500">
                        <a:effectLst/>
                        <a:latin typeface="Calibri"/>
                      </a:endParaRPr>
                    </a:p>
                  </a:txBody>
                  <a:tcPr marL="36188" marR="36188" marT="0" marB="0"/>
                </a:tc>
                <a:tc>
                  <a:txBody>
                    <a:bodyPr/>
                    <a:lstStyle/>
                    <a:p>
                      <a:pPr algn="l">
                        <a:spcAft>
                          <a:spcPts val="0"/>
                        </a:spcAft>
                      </a:pPr>
                      <a:r>
                        <a:rPr lang="en-US" sz="600">
                          <a:effectLst/>
                        </a:rPr>
                        <a:t>800.435.7464</a:t>
                      </a:r>
                      <a:endParaRPr lang="en-US" sz="500">
                        <a:effectLst/>
                        <a:latin typeface="Calibri"/>
                      </a:endParaRPr>
                    </a:p>
                  </a:txBody>
                  <a:tcPr marL="36188" marR="36188" marT="0" marB="0"/>
                </a:tc>
                <a:tc>
                  <a:txBody>
                    <a:bodyPr/>
                    <a:lstStyle/>
                    <a:p>
                      <a:pPr algn="l">
                        <a:spcAft>
                          <a:spcPts val="0"/>
                        </a:spcAft>
                      </a:pPr>
                      <a:r>
                        <a:rPr lang="en-US" sz="600">
                          <a:effectLst/>
                        </a:rPr>
                        <a:t>Women’s Program.  </a:t>
                      </a:r>
                      <a:r>
                        <a:rPr lang="en-US" sz="600" u="sng">
                          <a:effectLst/>
                          <a:hlinkClick r:id="rId5"/>
                        </a:rPr>
                        <a:t>www.lfscarolinas.org</a:t>
                      </a:r>
                      <a:r>
                        <a:rPr lang="en-US" sz="600">
                          <a:effectLst/>
                        </a:rPr>
                        <a:t> </a:t>
                      </a:r>
                      <a:endParaRPr lang="en-US" sz="500">
                        <a:effectLst/>
                      </a:endParaRPr>
                    </a:p>
                    <a:p>
                      <a:pPr algn="l">
                        <a:spcAft>
                          <a:spcPts val="0"/>
                        </a:spcAft>
                      </a:pPr>
                      <a:r>
                        <a:rPr lang="en-US" sz="600">
                          <a:effectLst/>
                        </a:rPr>
                        <a:t>Near Charlotte.</a:t>
                      </a:r>
                      <a:endParaRPr lang="en-US" sz="500">
                        <a:effectLst/>
                        <a:latin typeface="Calibri"/>
                      </a:endParaRPr>
                    </a:p>
                  </a:txBody>
                  <a:tcPr marL="36188" marR="36188" marT="0" marB="0"/>
                </a:tc>
              </a:tr>
              <a:tr h="412235">
                <a:tc>
                  <a:txBody>
                    <a:bodyPr/>
                    <a:lstStyle/>
                    <a:p>
                      <a:pPr algn="l">
                        <a:spcAft>
                          <a:spcPts val="0"/>
                        </a:spcAft>
                      </a:pPr>
                      <a:r>
                        <a:rPr lang="en-US" sz="600">
                          <a:effectLst/>
                        </a:rPr>
                        <a:t>Healing with CAARE</a:t>
                      </a:r>
                      <a:endParaRPr lang="en-US" sz="500">
                        <a:effectLst/>
                      </a:endParaRPr>
                    </a:p>
                    <a:p>
                      <a:pPr algn="l">
                        <a:spcAft>
                          <a:spcPts val="0"/>
                        </a:spcAft>
                      </a:pPr>
                      <a:r>
                        <a:rPr lang="en-US" sz="600">
                          <a:effectLst/>
                        </a:rPr>
                        <a:t>214 Broadway St</a:t>
                      </a:r>
                      <a:endParaRPr lang="en-US" sz="500">
                        <a:effectLst/>
                      </a:endParaRPr>
                    </a:p>
                    <a:p>
                      <a:pPr algn="l">
                        <a:spcAft>
                          <a:spcPts val="0"/>
                        </a:spcAft>
                      </a:pPr>
                      <a:r>
                        <a:rPr lang="en-US" sz="600">
                          <a:effectLst/>
                        </a:rPr>
                        <a:t>Durham, NC 27701</a:t>
                      </a:r>
                      <a:endParaRPr lang="en-US" sz="500">
                        <a:effectLst/>
                        <a:latin typeface="Calibri"/>
                      </a:endParaRPr>
                    </a:p>
                  </a:txBody>
                  <a:tcPr marL="36188" marR="36188" marT="0" marB="0"/>
                </a:tc>
                <a:tc>
                  <a:txBody>
                    <a:bodyPr/>
                    <a:lstStyle/>
                    <a:p>
                      <a:pPr algn="l">
                        <a:spcAft>
                          <a:spcPts val="0"/>
                        </a:spcAft>
                      </a:pPr>
                      <a:r>
                        <a:rPr lang="en-US" sz="600">
                          <a:effectLst/>
                        </a:rPr>
                        <a:t>919.687.0793</a:t>
                      </a:r>
                      <a:endParaRPr lang="en-US" sz="500">
                        <a:effectLst/>
                        <a:latin typeface="Calibri"/>
                      </a:endParaRPr>
                    </a:p>
                  </a:txBody>
                  <a:tcPr marL="36188" marR="36188" marT="0" marB="0"/>
                </a:tc>
                <a:tc>
                  <a:txBody>
                    <a:bodyPr/>
                    <a:lstStyle/>
                    <a:p>
                      <a:pPr algn="l">
                        <a:spcAft>
                          <a:spcPts val="0"/>
                        </a:spcAft>
                      </a:pPr>
                      <a:r>
                        <a:rPr lang="en-US" sz="600">
                          <a:effectLst/>
                        </a:rPr>
                        <a:t>24 month program. Shared living space, single rooms in several houses. </a:t>
                      </a:r>
                      <a:r>
                        <a:rPr lang="en-US" sz="600" u="sng">
                          <a:effectLst/>
                          <a:hlinkClick r:id="rId6"/>
                        </a:rPr>
                        <a:t>http://caare-inc.org</a:t>
                      </a:r>
                      <a:r>
                        <a:rPr lang="en-US" sz="600">
                          <a:effectLst/>
                        </a:rPr>
                        <a:t> </a:t>
                      </a:r>
                      <a:endParaRPr lang="en-US" sz="500">
                        <a:effectLst/>
                        <a:latin typeface="Calibri"/>
                      </a:endParaRPr>
                    </a:p>
                  </a:txBody>
                  <a:tcPr marL="36188" marR="36188" marT="0" marB="0"/>
                </a:tc>
              </a:tr>
              <a:tr h="412235">
                <a:tc>
                  <a:txBody>
                    <a:bodyPr/>
                    <a:lstStyle/>
                    <a:p>
                      <a:pPr algn="l">
                        <a:spcAft>
                          <a:spcPts val="0"/>
                        </a:spcAft>
                      </a:pPr>
                      <a:r>
                        <a:rPr lang="en-US" sz="600">
                          <a:effectLst/>
                        </a:rPr>
                        <a:t>Maple Court (Volunteers of America)</a:t>
                      </a:r>
                      <a:endParaRPr lang="en-US" sz="500">
                        <a:effectLst/>
                      </a:endParaRPr>
                    </a:p>
                    <a:p>
                      <a:pPr algn="l">
                        <a:spcAft>
                          <a:spcPts val="0"/>
                        </a:spcAft>
                      </a:pPr>
                      <a:r>
                        <a:rPr lang="en-US" sz="600">
                          <a:effectLst/>
                        </a:rPr>
                        <a:t>207 Commons Blvd</a:t>
                      </a:r>
                      <a:endParaRPr lang="en-US" sz="500">
                        <a:effectLst/>
                      </a:endParaRPr>
                    </a:p>
                    <a:p>
                      <a:pPr algn="l">
                        <a:spcAft>
                          <a:spcPts val="0"/>
                        </a:spcAft>
                      </a:pPr>
                      <a:r>
                        <a:rPr lang="en-US" sz="600">
                          <a:effectLst/>
                        </a:rPr>
                        <a:t>Durham, NC 27704</a:t>
                      </a:r>
                      <a:endParaRPr lang="en-US" sz="500">
                        <a:effectLst/>
                        <a:latin typeface="Calibri"/>
                      </a:endParaRPr>
                    </a:p>
                  </a:txBody>
                  <a:tcPr marL="36188" marR="36188" marT="0" marB="0"/>
                </a:tc>
                <a:tc>
                  <a:txBody>
                    <a:bodyPr/>
                    <a:lstStyle/>
                    <a:p>
                      <a:pPr algn="l">
                        <a:spcAft>
                          <a:spcPts val="0"/>
                        </a:spcAft>
                      </a:pPr>
                      <a:r>
                        <a:rPr lang="en-US" sz="600">
                          <a:effectLst/>
                        </a:rPr>
                        <a:t>919.477.0571</a:t>
                      </a:r>
                      <a:endParaRPr lang="en-US" sz="500">
                        <a:effectLst/>
                        <a:latin typeface="Calibri"/>
                      </a:endParaRPr>
                    </a:p>
                  </a:txBody>
                  <a:tcPr marL="36188" marR="36188" marT="0" marB="0"/>
                </a:tc>
                <a:tc>
                  <a:txBody>
                    <a:bodyPr/>
                    <a:lstStyle/>
                    <a:p>
                      <a:pPr algn="l">
                        <a:spcAft>
                          <a:spcPts val="0"/>
                        </a:spcAft>
                      </a:pPr>
                      <a:r>
                        <a:rPr lang="en-US" sz="600">
                          <a:effectLst/>
                        </a:rPr>
                        <a:t>Apartments. 24 month program.  </a:t>
                      </a:r>
                      <a:endParaRPr lang="en-US" sz="500">
                        <a:effectLst/>
                        <a:latin typeface="Calibri"/>
                      </a:endParaRPr>
                    </a:p>
                  </a:txBody>
                  <a:tcPr marL="36188" marR="36188" marT="0" marB="0"/>
                </a:tc>
              </a:tr>
              <a:tr h="549649">
                <a:tc>
                  <a:txBody>
                    <a:bodyPr/>
                    <a:lstStyle/>
                    <a:p>
                      <a:pPr algn="l">
                        <a:spcAft>
                          <a:spcPts val="0"/>
                        </a:spcAft>
                      </a:pPr>
                      <a:r>
                        <a:rPr lang="en-US" sz="600">
                          <a:effectLst/>
                        </a:rPr>
                        <a:t>Triangle Residential Options for Substance Abusers (TROSA)</a:t>
                      </a:r>
                      <a:endParaRPr lang="en-US" sz="500">
                        <a:effectLst/>
                      </a:endParaRPr>
                    </a:p>
                    <a:p>
                      <a:pPr algn="l">
                        <a:spcAft>
                          <a:spcPts val="0"/>
                        </a:spcAft>
                      </a:pPr>
                      <a:r>
                        <a:rPr lang="en-US" sz="600">
                          <a:effectLst/>
                        </a:rPr>
                        <a:t>1820 James St</a:t>
                      </a:r>
                      <a:endParaRPr lang="en-US" sz="500">
                        <a:effectLst/>
                      </a:endParaRPr>
                    </a:p>
                    <a:p>
                      <a:pPr algn="l">
                        <a:spcAft>
                          <a:spcPts val="0"/>
                        </a:spcAft>
                      </a:pPr>
                      <a:r>
                        <a:rPr lang="en-US" sz="600">
                          <a:effectLst/>
                        </a:rPr>
                        <a:t>Durham, NC 27707</a:t>
                      </a:r>
                      <a:endParaRPr lang="en-US" sz="500">
                        <a:effectLst/>
                        <a:latin typeface="Calibri"/>
                      </a:endParaRPr>
                    </a:p>
                  </a:txBody>
                  <a:tcPr marL="36188" marR="36188" marT="0" marB="0"/>
                </a:tc>
                <a:tc>
                  <a:txBody>
                    <a:bodyPr/>
                    <a:lstStyle/>
                    <a:p>
                      <a:pPr algn="l">
                        <a:spcAft>
                          <a:spcPts val="0"/>
                        </a:spcAft>
                      </a:pPr>
                      <a:r>
                        <a:rPr lang="en-US" sz="600">
                          <a:effectLst/>
                        </a:rPr>
                        <a:t>919.419.1059</a:t>
                      </a:r>
                      <a:endParaRPr lang="en-US" sz="500">
                        <a:effectLst/>
                        <a:latin typeface="Calibri"/>
                      </a:endParaRPr>
                    </a:p>
                  </a:txBody>
                  <a:tcPr marL="36188" marR="36188" marT="0" marB="0"/>
                </a:tc>
                <a:tc>
                  <a:txBody>
                    <a:bodyPr/>
                    <a:lstStyle/>
                    <a:p>
                      <a:pPr algn="l">
                        <a:spcAft>
                          <a:spcPts val="0"/>
                        </a:spcAft>
                      </a:pPr>
                      <a:r>
                        <a:rPr lang="en-US" sz="600">
                          <a:effectLst/>
                        </a:rPr>
                        <a:t>For those in recovery from substance use disorders (alcohol and other drugs).  Must be able to work. 24 month program.  </a:t>
                      </a:r>
                      <a:r>
                        <a:rPr lang="en-US" sz="600" u="sng">
                          <a:effectLst/>
                          <a:hlinkClick r:id="rId7"/>
                        </a:rPr>
                        <a:t>www.trosainc.org</a:t>
                      </a:r>
                      <a:r>
                        <a:rPr lang="en-US" sz="600">
                          <a:effectLst/>
                        </a:rPr>
                        <a:t> </a:t>
                      </a:r>
                      <a:endParaRPr lang="en-US" sz="500">
                        <a:effectLst/>
                        <a:latin typeface="Calibri"/>
                      </a:endParaRPr>
                    </a:p>
                  </a:txBody>
                  <a:tcPr marL="36188" marR="36188" marT="0" marB="0"/>
                </a:tc>
              </a:tr>
              <a:tr h="520815">
                <a:tc>
                  <a:txBody>
                    <a:bodyPr/>
                    <a:lstStyle/>
                    <a:p>
                      <a:pPr algn="l">
                        <a:spcAft>
                          <a:spcPts val="0"/>
                        </a:spcAft>
                      </a:pPr>
                      <a:r>
                        <a:rPr lang="en-US" sz="600">
                          <a:effectLst/>
                        </a:rPr>
                        <a:t>Servant Center</a:t>
                      </a:r>
                      <a:endParaRPr lang="en-US" sz="500">
                        <a:effectLst/>
                      </a:endParaRPr>
                    </a:p>
                    <a:p>
                      <a:pPr algn="l">
                        <a:spcAft>
                          <a:spcPts val="0"/>
                        </a:spcAft>
                        <a:tabLst>
                          <a:tab pos="1676400" algn="l"/>
                        </a:tabLst>
                      </a:pPr>
                      <a:r>
                        <a:rPr lang="en-US" sz="600">
                          <a:effectLst/>
                        </a:rPr>
                        <a:t>1312 Lexington Ave	</a:t>
                      </a:r>
                      <a:endParaRPr lang="en-US" sz="500">
                        <a:effectLst/>
                      </a:endParaRPr>
                    </a:p>
                    <a:p>
                      <a:pPr algn="l">
                        <a:spcAft>
                          <a:spcPts val="0"/>
                        </a:spcAft>
                      </a:pPr>
                      <a:r>
                        <a:rPr lang="en-US" sz="600">
                          <a:effectLst/>
                        </a:rPr>
                        <a:t>Greensboro, NC 27403</a:t>
                      </a:r>
                      <a:endParaRPr lang="en-US" sz="500">
                        <a:effectLst/>
                        <a:latin typeface="Calibri"/>
                      </a:endParaRPr>
                    </a:p>
                  </a:txBody>
                  <a:tcPr marL="36188" marR="36188" marT="0" marB="0"/>
                </a:tc>
                <a:tc>
                  <a:txBody>
                    <a:bodyPr/>
                    <a:lstStyle/>
                    <a:p>
                      <a:pPr algn="l">
                        <a:spcAft>
                          <a:spcPts val="0"/>
                        </a:spcAft>
                      </a:pPr>
                      <a:r>
                        <a:rPr lang="en-US" sz="600">
                          <a:effectLst/>
                        </a:rPr>
                        <a:t>336.275.8585</a:t>
                      </a:r>
                      <a:endParaRPr lang="en-US" sz="500">
                        <a:effectLst/>
                        <a:latin typeface="Calibri"/>
                      </a:endParaRPr>
                    </a:p>
                  </a:txBody>
                  <a:tcPr marL="36188" marR="36188" marT="0" marB="0"/>
                </a:tc>
                <a:tc>
                  <a:txBody>
                    <a:bodyPr/>
                    <a:lstStyle/>
                    <a:p>
                      <a:pPr algn="l">
                        <a:spcAft>
                          <a:spcPts val="0"/>
                        </a:spcAft>
                      </a:pPr>
                      <a:r>
                        <a:rPr lang="en-US" sz="600">
                          <a:effectLst/>
                        </a:rPr>
                        <a:t>For those with medical issues and receiving or applying for benefits. Men’s Program.</a:t>
                      </a:r>
                      <a:endParaRPr lang="en-US" sz="500">
                        <a:effectLst/>
                      </a:endParaRPr>
                    </a:p>
                    <a:p>
                      <a:pPr algn="l">
                        <a:spcAft>
                          <a:spcPts val="0"/>
                        </a:spcAft>
                      </a:pPr>
                      <a:r>
                        <a:rPr lang="en-US" sz="600" u="sng">
                          <a:effectLst/>
                          <a:hlinkClick r:id="rId8"/>
                        </a:rPr>
                        <a:t>http://www.theservantcenter.org</a:t>
                      </a:r>
                      <a:r>
                        <a:rPr lang="en-US" sz="600">
                          <a:effectLst/>
                        </a:rPr>
                        <a:t> </a:t>
                      </a:r>
                      <a:endParaRPr lang="en-US" sz="500">
                        <a:effectLst/>
                        <a:latin typeface="Calibri"/>
                      </a:endParaRPr>
                    </a:p>
                  </a:txBody>
                  <a:tcPr marL="36188" marR="36188" marT="0" marB="0"/>
                </a:tc>
              </a:tr>
              <a:tr h="412235">
                <a:tc>
                  <a:txBody>
                    <a:bodyPr/>
                    <a:lstStyle/>
                    <a:p>
                      <a:pPr algn="l">
                        <a:spcAft>
                          <a:spcPts val="0"/>
                        </a:spcAft>
                      </a:pPr>
                      <a:r>
                        <a:rPr lang="en-US" sz="600">
                          <a:effectLst/>
                        </a:rPr>
                        <a:t>Caring Services Vet Safety Net</a:t>
                      </a:r>
                      <a:endParaRPr lang="en-US" sz="500">
                        <a:effectLst/>
                      </a:endParaRPr>
                    </a:p>
                    <a:p>
                      <a:pPr algn="l">
                        <a:spcAft>
                          <a:spcPts val="0"/>
                        </a:spcAft>
                      </a:pPr>
                      <a:r>
                        <a:rPr lang="en-US" sz="600">
                          <a:effectLst/>
                        </a:rPr>
                        <a:t>102 Chestnut Drive</a:t>
                      </a:r>
                      <a:endParaRPr lang="en-US" sz="500">
                        <a:effectLst/>
                      </a:endParaRPr>
                    </a:p>
                    <a:p>
                      <a:pPr algn="l">
                        <a:spcAft>
                          <a:spcPts val="0"/>
                        </a:spcAft>
                      </a:pPr>
                      <a:r>
                        <a:rPr lang="en-US" sz="600">
                          <a:effectLst/>
                        </a:rPr>
                        <a:t>High Point, NC 27262</a:t>
                      </a:r>
                      <a:endParaRPr lang="en-US" sz="500">
                        <a:effectLst/>
                        <a:latin typeface="Calibri"/>
                      </a:endParaRPr>
                    </a:p>
                  </a:txBody>
                  <a:tcPr marL="36188" marR="36188" marT="0" marB="0"/>
                </a:tc>
                <a:tc>
                  <a:txBody>
                    <a:bodyPr/>
                    <a:lstStyle/>
                    <a:p>
                      <a:pPr algn="l">
                        <a:spcAft>
                          <a:spcPts val="0"/>
                        </a:spcAft>
                      </a:pPr>
                      <a:r>
                        <a:rPr lang="en-US" sz="600">
                          <a:effectLst/>
                        </a:rPr>
                        <a:t>336.886.5594</a:t>
                      </a:r>
                      <a:endParaRPr lang="en-US" sz="500">
                        <a:effectLst/>
                        <a:latin typeface="Calibri"/>
                      </a:endParaRPr>
                    </a:p>
                  </a:txBody>
                  <a:tcPr marL="36188" marR="36188" marT="0" marB="0"/>
                </a:tc>
                <a:tc>
                  <a:txBody>
                    <a:bodyPr/>
                    <a:lstStyle/>
                    <a:p>
                      <a:pPr algn="l">
                        <a:spcAft>
                          <a:spcPts val="0"/>
                        </a:spcAft>
                      </a:pPr>
                      <a:r>
                        <a:rPr lang="en-US" sz="600">
                          <a:effectLst/>
                        </a:rPr>
                        <a:t>For those in recovery from substance use disorders (alcohol and other drugs).  Men’s Program. </a:t>
                      </a:r>
                      <a:r>
                        <a:rPr lang="en-US" sz="600" u="sng">
                          <a:effectLst/>
                          <a:hlinkClick r:id="rId9"/>
                        </a:rPr>
                        <a:t>www.caringservices.org</a:t>
                      </a:r>
                      <a:r>
                        <a:rPr lang="en-US" sz="600">
                          <a:effectLst/>
                        </a:rPr>
                        <a:t> </a:t>
                      </a:r>
                      <a:endParaRPr lang="en-US" sz="500">
                        <a:effectLst/>
                        <a:latin typeface="Calibri"/>
                      </a:endParaRPr>
                    </a:p>
                  </a:txBody>
                  <a:tcPr marL="36188" marR="36188" marT="0" marB="0"/>
                </a:tc>
              </a:tr>
              <a:tr h="412235">
                <a:tc>
                  <a:txBody>
                    <a:bodyPr/>
                    <a:lstStyle/>
                    <a:p>
                      <a:pPr algn="l">
                        <a:spcAft>
                          <a:spcPts val="0"/>
                        </a:spcAft>
                      </a:pPr>
                      <a:r>
                        <a:rPr lang="en-US" sz="600">
                          <a:effectLst/>
                        </a:rPr>
                        <a:t>Arthur Cassell Transitional House</a:t>
                      </a:r>
                      <a:endParaRPr lang="en-US" sz="500">
                        <a:effectLst/>
                      </a:endParaRPr>
                    </a:p>
                    <a:p>
                      <a:pPr algn="l">
                        <a:spcAft>
                          <a:spcPts val="0"/>
                        </a:spcAft>
                      </a:pPr>
                      <a:r>
                        <a:rPr lang="en-US" sz="600">
                          <a:effectLst/>
                        </a:rPr>
                        <a:t>1022 True Lane</a:t>
                      </a:r>
                      <a:endParaRPr lang="en-US" sz="500">
                        <a:effectLst/>
                      </a:endParaRPr>
                    </a:p>
                    <a:p>
                      <a:pPr algn="l">
                        <a:spcAft>
                          <a:spcPts val="0"/>
                        </a:spcAft>
                      </a:pPr>
                      <a:r>
                        <a:rPr lang="en-US" sz="600">
                          <a:effectLst/>
                        </a:rPr>
                        <a:t>High Point, NC 27260</a:t>
                      </a:r>
                      <a:endParaRPr lang="en-US" sz="500">
                        <a:effectLst/>
                        <a:latin typeface="Calibri"/>
                      </a:endParaRPr>
                    </a:p>
                  </a:txBody>
                  <a:tcPr marL="36188" marR="36188" marT="0" marB="0"/>
                </a:tc>
                <a:tc>
                  <a:txBody>
                    <a:bodyPr/>
                    <a:lstStyle/>
                    <a:p>
                      <a:pPr algn="l">
                        <a:spcAft>
                          <a:spcPts val="0"/>
                        </a:spcAft>
                      </a:pPr>
                      <a:r>
                        <a:rPr lang="en-US" sz="600">
                          <a:effectLst/>
                        </a:rPr>
                        <a:t>336.885.2166</a:t>
                      </a:r>
                      <a:endParaRPr lang="en-US" sz="500">
                        <a:effectLst/>
                        <a:latin typeface="Calibri"/>
                      </a:endParaRPr>
                    </a:p>
                  </a:txBody>
                  <a:tcPr marL="36188" marR="36188" marT="0" marB="0"/>
                </a:tc>
                <a:tc>
                  <a:txBody>
                    <a:bodyPr/>
                    <a:lstStyle/>
                    <a:p>
                      <a:pPr algn="l">
                        <a:spcAft>
                          <a:spcPts val="0"/>
                        </a:spcAft>
                      </a:pPr>
                      <a:r>
                        <a:rPr lang="en-US" sz="600">
                          <a:effectLst/>
                        </a:rPr>
                        <a:t>For those in recovery from substance use disorders (alcohol and other drugs).  24 month men’s program. </a:t>
                      </a:r>
                      <a:r>
                        <a:rPr lang="en-US" sz="600" u="sng">
                          <a:effectLst/>
                          <a:hlinkClick r:id="rId10"/>
                        </a:rPr>
                        <a:t>www.odm-hp.org/ch.htm</a:t>
                      </a:r>
                      <a:r>
                        <a:rPr lang="en-US" sz="600">
                          <a:effectLst/>
                        </a:rPr>
                        <a:t> </a:t>
                      </a:r>
                      <a:endParaRPr lang="en-US" sz="500">
                        <a:effectLst/>
                        <a:latin typeface="Calibri"/>
                      </a:endParaRPr>
                    </a:p>
                  </a:txBody>
                  <a:tcPr marL="36188" marR="36188" marT="0" marB="0"/>
                </a:tc>
              </a:tr>
              <a:tr h="412235">
                <a:tc>
                  <a:txBody>
                    <a:bodyPr/>
                    <a:lstStyle/>
                    <a:p>
                      <a:pPr algn="l">
                        <a:spcAft>
                          <a:spcPts val="0"/>
                        </a:spcAft>
                      </a:pPr>
                      <a:r>
                        <a:rPr lang="en-US" sz="600">
                          <a:effectLst/>
                        </a:rPr>
                        <a:t>Healing Place of Wake County</a:t>
                      </a:r>
                      <a:endParaRPr lang="en-US" sz="500">
                        <a:effectLst/>
                      </a:endParaRPr>
                    </a:p>
                    <a:p>
                      <a:pPr algn="l">
                        <a:spcAft>
                          <a:spcPts val="0"/>
                        </a:spcAft>
                      </a:pPr>
                      <a:r>
                        <a:rPr lang="en-US" sz="600">
                          <a:effectLst/>
                        </a:rPr>
                        <a:t>1251 Goode St</a:t>
                      </a:r>
                      <a:endParaRPr lang="en-US" sz="500">
                        <a:effectLst/>
                      </a:endParaRPr>
                    </a:p>
                    <a:p>
                      <a:pPr algn="l">
                        <a:spcAft>
                          <a:spcPts val="0"/>
                        </a:spcAft>
                      </a:pPr>
                      <a:r>
                        <a:rPr lang="en-US" sz="600">
                          <a:effectLst/>
                        </a:rPr>
                        <a:t>Raleigh, NC </a:t>
                      </a:r>
                      <a:endParaRPr lang="en-US" sz="500">
                        <a:effectLst/>
                        <a:latin typeface="Calibri"/>
                      </a:endParaRPr>
                    </a:p>
                  </a:txBody>
                  <a:tcPr marL="36188" marR="36188" marT="0" marB="0"/>
                </a:tc>
                <a:tc>
                  <a:txBody>
                    <a:bodyPr/>
                    <a:lstStyle/>
                    <a:p>
                      <a:pPr algn="l">
                        <a:spcAft>
                          <a:spcPts val="0"/>
                        </a:spcAft>
                      </a:pPr>
                      <a:r>
                        <a:rPr lang="en-US" sz="600">
                          <a:effectLst/>
                        </a:rPr>
                        <a:t>919.838.9800</a:t>
                      </a:r>
                      <a:endParaRPr lang="en-US" sz="500">
                        <a:effectLst/>
                        <a:latin typeface="Calibri"/>
                      </a:endParaRPr>
                    </a:p>
                  </a:txBody>
                  <a:tcPr marL="36188" marR="36188" marT="0" marB="0"/>
                </a:tc>
                <a:tc>
                  <a:txBody>
                    <a:bodyPr/>
                    <a:lstStyle/>
                    <a:p>
                      <a:pPr algn="l">
                        <a:spcAft>
                          <a:spcPts val="0"/>
                        </a:spcAft>
                      </a:pPr>
                      <a:r>
                        <a:rPr lang="en-US" sz="600">
                          <a:effectLst/>
                        </a:rPr>
                        <a:t>For those in recovery from substance use disorders (alcohol and other drugs).  24 month program.  </a:t>
                      </a:r>
                      <a:r>
                        <a:rPr lang="en-US" sz="600" u="sng">
                          <a:effectLst/>
                          <a:hlinkClick r:id="rId11"/>
                        </a:rPr>
                        <a:t>www.hpowc.org</a:t>
                      </a:r>
                      <a:r>
                        <a:rPr lang="en-US" sz="600">
                          <a:effectLst/>
                        </a:rPr>
                        <a:t> </a:t>
                      </a:r>
                      <a:endParaRPr lang="en-US" sz="500">
                        <a:effectLst/>
                        <a:latin typeface="Calibri"/>
                      </a:endParaRPr>
                    </a:p>
                  </a:txBody>
                  <a:tcPr marL="36188" marR="36188" marT="0" marB="0"/>
                </a:tc>
              </a:tr>
              <a:tr h="412235">
                <a:tc>
                  <a:txBody>
                    <a:bodyPr/>
                    <a:lstStyle/>
                    <a:p>
                      <a:pPr algn="l">
                        <a:spcAft>
                          <a:spcPts val="0"/>
                        </a:spcAft>
                      </a:pPr>
                      <a:r>
                        <a:rPr lang="en-US" sz="600">
                          <a:effectLst/>
                        </a:rPr>
                        <a:t>Veterans Helping Veterans Heal</a:t>
                      </a:r>
                      <a:endParaRPr lang="en-US" sz="500">
                        <a:effectLst/>
                      </a:endParaRPr>
                    </a:p>
                    <a:p>
                      <a:pPr algn="l">
                        <a:spcAft>
                          <a:spcPts val="0"/>
                        </a:spcAft>
                      </a:pPr>
                      <a:r>
                        <a:rPr lang="en-US" sz="600">
                          <a:effectLst/>
                        </a:rPr>
                        <a:t>3614 N Glenn Ave</a:t>
                      </a:r>
                      <a:endParaRPr lang="en-US" sz="500">
                        <a:effectLst/>
                      </a:endParaRPr>
                    </a:p>
                    <a:p>
                      <a:pPr algn="l">
                        <a:spcAft>
                          <a:spcPts val="0"/>
                        </a:spcAft>
                      </a:pPr>
                      <a:r>
                        <a:rPr lang="en-US" sz="600">
                          <a:effectLst/>
                        </a:rPr>
                        <a:t>Winston-Salem, NC 27105</a:t>
                      </a:r>
                      <a:endParaRPr lang="en-US" sz="500">
                        <a:effectLst/>
                        <a:latin typeface="Calibri"/>
                      </a:endParaRPr>
                    </a:p>
                  </a:txBody>
                  <a:tcPr marL="36188" marR="36188" marT="0" marB="0"/>
                </a:tc>
                <a:tc>
                  <a:txBody>
                    <a:bodyPr/>
                    <a:lstStyle/>
                    <a:p>
                      <a:pPr algn="l">
                        <a:spcAft>
                          <a:spcPts val="0"/>
                        </a:spcAft>
                      </a:pPr>
                      <a:r>
                        <a:rPr lang="en-US" sz="600">
                          <a:effectLst/>
                        </a:rPr>
                        <a:t>336.744.1313</a:t>
                      </a:r>
                      <a:endParaRPr lang="en-US" sz="500">
                        <a:effectLst/>
                        <a:latin typeface="Calibri"/>
                      </a:endParaRPr>
                    </a:p>
                  </a:txBody>
                  <a:tcPr marL="36188" marR="36188" marT="0" marB="0"/>
                </a:tc>
                <a:tc>
                  <a:txBody>
                    <a:bodyPr/>
                    <a:lstStyle/>
                    <a:p>
                      <a:pPr algn="l">
                        <a:spcAft>
                          <a:spcPts val="0"/>
                        </a:spcAft>
                      </a:pPr>
                      <a:r>
                        <a:rPr lang="en-US" sz="600">
                          <a:effectLst/>
                        </a:rPr>
                        <a:t>For those in recovery from substance use disorders (alcohol and other drugs).  Men’s program. </a:t>
                      </a:r>
                      <a:r>
                        <a:rPr lang="en-US" sz="600" u="sng">
                          <a:effectLst/>
                          <a:hlinkClick r:id="rId12"/>
                        </a:rPr>
                        <a:t>www.vhvh.org</a:t>
                      </a:r>
                      <a:r>
                        <a:rPr lang="en-US" sz="600">
                          <a:effectLst/>
                        </a:rPr>
                        <a:t> </a:t>
                      </a:r>
                      <a:endParaRPr lang="en-US" sz="500">
                        <a:effectLst/>
                        <a:latin typeface="Calibri"/>
                      </a:endParaRPr>
                    </a:p>
                  </a:txBody>
                  <a:tcPr marL="36188" marR="36188" marT="0" marB="0"/>
                </a:tc>
              </a:tr>
              <a:tr h="412235">
                <a:tc>
                  <a:txBody>
                    <a:bodyPr/>
                    <a:lstStyle/>
                    <a:p>
                      <a:pPr algn="l">
                        <a:spcAft>
                          <a:spcPts val="0"/>
                        </a:spcAft>
                      </a:pPr>
                      <a:r>
                        <a:rPr lang="en-US" sz="600">
                          <a:effectLst/>
                        </a:rPr>
                        <a:t>Good Shepherd Ministries</a:t>
                      </a:r>
                      <a:endParaRPr lang="en-US" sz="500">
                        <a:effectLst/>
                      </a:endParaRPr>
                    </a:p>
                    <a:p>
                      <a:pPr algn="l">
                        <a:spcAft>
                          <a:spcPts val="0"/>
                        </a:spcAft>
                      </a:pPr>
                      <a:r>
                        <a:rPr lang="en-US" sz="600">
                          <a:effectLst/>
                        </a:rPr>
                        <a:t>811 Martin St</a:t>
                      </a:r>
                      <a:endParaRPr lang="en-US" sz="500">
                        <a:effectLst/>
                      </a:endParaRPr>
                    </a:p>
                    <a:p>
                      <a:pPr algn="l">
                        <a:spcAft>
                          <a:spcPts val="0"/>
                        </a:spcAft>
                      </a:pPr>
                      <a:r>
                        <a:rPr lang="en-US" sz="600">
                          <a:effectLst/>
                        </a:rPr>
                        <a:t>Wilmington, NC 28401</a:t>
                      </a:r>
                      <a:endParaRPr lang="en-US" sz="500">
                        <a:effectLst/>
                        <a:latin typeface="Calibri"/>
                      </a:endParaRPr>
                    </a:p>
                  </a:txBody>
                  <a:tcPr marL="36188" marR="36188" marT="0" marB="0"/>
                </a:tc>
                <a:tc>
                  <a:txBody>
                    <a:bodyPr/>
                    <a:lstStyle/>
                    <a:p>
                      <a:pPr algn="l">
                        <a:spcAft>
                          <a:spcPts val="0"/>
                        </a:spcAft>
                      </a:pPr>
                      <a:r>
                        <a:rPr lang="en-US" sz="600">
                          <a:effectLst/>
                        </a:rPr>
                        <a:t>910.763.4424</a:t>
                      </a:r>
                      <a:endParaRPr lang="en-US" sz="500">
                        <a:effectLst/>
                        <a:latin typeface="Calibri"/>
                      </a:endParaRPr>
                    </a:p>
                  </a:txBody>
                  <a:tcPr marL="36188" marR="36188" marT="0" marB="0"/>
                </a:tc>
                <a:tc>
                  <a:txBody>
                    <a:bodyPr/>
                    <a:lstStyle/>
                    <a:p>
                      <a:pPr algn="l">
                        <a:spcAft>
                          <a:spcPts val="0"/>
                        </a:spcAft>
                      </a:pPr>
                      <a:r>
                        <a:rPr lang="en-US" sz="600" dirty="0">
                          <a:effectLst/>
                        </a:rPr>
                        <a:t>For those in recovery from substance use disorders. 18 month program. </a:t>
                      </a:r>
                      <a:endParaRPr lang="en-US" sz="500" dirty="0">
                        <a:effectLst/>
                      </a:endParaRPr>
                    </a:p>
                    <a:p>
                      <a:pPr algn="l">
                        <a:spcAft>
                          <a:spcPts val="0"/>
                        </a:spcAft>
                      </a:pPr>
                      <a:r>
                        <a:rPr lang="en-US" sz="600" u="sng" dirty="0">
                          <a:effectLst/>
                          <a:hlinkClick r:id="rId13"/>
                        </a:rPr>
                        <a:t>http://www.goodshepherdwilmington.org</a:t>
                      </a:r>
                      <a:r>
                        <a:rPr lang="en-US" sz="600" dirty="0">
                          <a:effectLst/>
                        </a:rPr>
                        <a:t> </a:t>
                      </a:r>
                      <a:endParaRPr lang="en-US" sz="500" dirty="0">
                        <a:effectLst/>
                        <a:latin typeface="Calibri"/>
                      </a:endParaRPr>
                    </a:p>
                  </a:txBody>
                  <a:tcPr marL="36188" marR="36188" marT="0" marB="0"/>
                </a:tc>
              </a:tr>
            </a:tbl>
          </a:graphicData>
        </a:graphic>
      </p:graphicFrame>
    </p:spTree>
    <p:extLst>
      <p:ext uri="{BB962C8B-B14F-4D97-AF65-F5344CB8AC3E}">
        <p14:creationId xmlns:p14="http://schemas.microsoft.com/office/powerpoint/2010/main" val="3085587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2324446" y="2209800"/>
            <a:ext cx="3228975" cy="1981200"/>
          </a:xfrm>
          <a:prstGeom prst="rect">
            <a:avLst/>
          </a:prstGeom>
        </p:spPr>
      </p:pic>
      <p:pic>
        <p:nvPicPr>
          <p:cNvPr id="5" name="ctl00_logo" descr="Veterans Crisis Line: 1-800-273-8255, press 1">
            <a:hlinkClick r:id="rId3"/>
          </p:cNvPr>
          <p:cNvPicPr/>
          <p:nvPr/>
        </p:nvPicPr>
        <p:blipFill>
          <a:blip r:embed="rId4" cstate="print"/>
          <a:stretch>
            <a:fillRect/>
          </a:stretch>
        </p:blipFill>
        <p:spPr bwMode="auto">
          <a:xfrm>
            <a:off x="364432" y="381000"/>
            <a:ext cx="3117273" cy="1447800"/>
          </a:xfrm>
          <a:prstGeom prst="rect">
            <a:avLst/>
          </a:prstGeom>
          <a:noFill/>
          <a:ln>
            <a:noFill/>
          </a:ln>
        </p:spPr>
      </p:pic>
      <p:pic>
        <p:nvPicPr>
          <p:cNvPr id="7" name="Picture 6" descr="\\Vhasbymul22\users22$\VHASBYVrbskL\My Pictures\womens va hotline.jpg"/>
          <p:cNvPicPr/>
          <p:nvPr/>
        </p:nvPicPr>
        <p:blipFill>
          <a:blip r:embed="rId5">
            <a:extLst>
              <a:ext uri="{28A0092B-C50C-407E-A947-70E740481C1C}">
                <a14:useLocalDpi xmlns:a14="http://schemas.microsoft.com/office/drawing/2010/main" val="0"/>
              </a:ext>
            </a:extLst>
          </a:blip>
          <a:srcRect/>
          <a:stretch>
            <a:fillRect/>
          </a:stretch>
        </p:blipFill>
        <p:spPr bwMode="auto">
          <a:xfrm>
            <a:off x="5170515" y="4572000"/>
            <a:ext cx="3689466" cy="2140527"/>
          </a:xfrm>
          <a:prstGeom prst="rect">
            <a:avLst/>
          </a:prstGeom>
          <a:noFill/>
          <a:ln>
            <a:noFill/>
          </a:ln>
        </p:spPr>
      </p:pic>
      <p:pic>
        <p:nvPicPr>
          <p:cNvPr id="8" name="Picture 7" descr="Vet Center - Keeping the Promise"/>
          <p:cNvPicPr/>
          <p:nvPr/>
        </p:nvPicPr>
        <p:blipFill>
          <a:blip r:embed="rId6"/>
          <a:srcRect/>
          <a:stretch>
            <a:fillRect/>
          </a:stretch>
        </p:blipFill>
        <p:spPr bwMode="auto">
          <a:xfrm>
            <a:off x="4261831" y="467302"/>
            <a:ext cx="1291590" cy="675640"/>
          </a:xfrm>
          <a:prstGeom prst="rect">
            <a:avLst/>
          </a:prstGeom>
          <a:noFill/>
          <a:ln w="9525">
            <a:noFill/>
            <a:miter lim="800000"/>
            <a:headEnd/>
            <a:tailEnd/>
          </a:ln>
        </p:spPr>
      </p:pic>
      <p:sp>
        <p:nvSpPr>
          <p:cNvPr id="9" name="Rectangle 8"/>
          <p:cNvSpPr/>
          <p:nvPr/>
        </p:nvSpPr>
        <p:spPr>
          <a:xfrm>
            <a:off x="4197234" y="1295400"/>
            <a:ext cx="1752600" cy="646331"/>
          </a:xfrm>
          <a:prstGeom prst="rect">
            <a:avLst/>
          </a:prstGeom>
        </p:spPr>
        <p:txBody>
          <a:bodyPr wrap="square">
            <a:spAutoFit/>
          </a:bodyPr>
          <a:lstStyle/>
          <a:p>
            <a:r>
              <a:rPr lang="en-US" dirty="0"/>
              <a:t>877.WAR.VETS</a:t>
            </a:r>
          </a:p>
          <a:p>
            <a:r>
              <a:rPr lang="en-US" b="1" dirty="0"/>
              <a:t>877.927.8387</a:t>
            </a:r>
            <a:endParaRPr lang="en-US" dirty="0"/>
          </a:p>
        </p:txBody>
      </p:sp>
      <p:pic>
        <p:nvPicPr>
          <p:cNvPr id="6" name="Picture 5" descr="\\Vhasbymul22\users22$\VHASBYVrbskL\My Pictures\caoching into care va hotline.png"/>
          <p:cNvPicPr/>
          <p:nvPr/>
        </p:nvPicPr>
        <p:blipFill>
          <a:blip r:embed="rId7">
            <a:extLst>
              <a:ext uri="{28A0092B-C50C-407E-A947-70E740481C1C}">
                <a14:useLocalDpi xmlns:a14="http://schemas.microsoft.com/office/drawing/2010/main" val="0"/>
              </a:ext>
            </a:extLst>
          </a:blip>
          <a:srcRect/>
          <a:stretch>
            <a:fillRect/>
          </a:stretch>
        </p:blipFill>
        <p:spPr bwMode="auto">
          <a:xfrm>
            <a:off x="6234545" y="533400"/>
            <a:ext cx="2743200" cy="3757988"/>
          </a:xfrm>
          <a:prstGeom prst="rect">
            <a:avLst/>
          </a:prstGeom>
          <a:noFill/>
          <a:ln>
            <a:noFill/>
          </a:ln>
        </p:spPr>
      </p:pic>
    </p:spTree>
    <p:extLst>
      <p:ext uri="{BB962C8B-B14F-4D97-AF65-F5344CB8AC3E}">
        <p14:creationId xmlns:p14="http://schemas.microsoft.com/office/powerpoint/2010/main" val="3879634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 Concerns</a:t>
            </a:r>
            <a:endParaRPr lang="en-US" dirty="0"/>
          </a:p>
        </p:txBody>
      </p:sp>
      <p:sp>
        <p:nvSpPr>
          <p:cNvPr id="3" name="Content Placeholder 2"/>
          <p:cNvSpPr>
            <a:spLocks noGrp="1"/>
          </p:cNvSpPr>
          <p:nvPr>
            <p:ph idx="1"/>
          </p:nvPr>
        </p:nvSpPr>
        <p:spPr/>
        <p:txBody>
          <a:bodyPr/>
          <a:lstStyle/>
          <a:p>
            <a:r>
              <a:rPr lang="en-US" dirty="0" smtClean="0"/>
              <a:t>What has been left out of this discussion? </a:t>
            </a:r>
          </a:p>
          <a:p>
            <a:endParaRPr lang="en-US" dirty="0"/>
          </a:p>
          <a:p>
            <a:r>
              <a:rPr lang="en-US" dirty="0" smtClean="0"/>
              <a:t>How can we work together to best serve Veterans incarcerated who will be returning citizens to our communities? </a:t>
            </a:r>
          </a:p>
          <a:p>
            <a:endParaRPr lang="en-US" dirty="0"/>
          </a:p>
          <a:p>
            <a:r>
              <a:rPr lang="en-US" dirty="0" smtClean="0"/>
              <a:t>?   ?     ?  	?	?	?	?	?	? ?</a:t>
            </a:r>
            <a:endParaRPr lang="en-US" dirty="0"/>
          </a:p>
        </p:txBody>
      </p:sp>
    </p:spTree>
    <p:extLst>
      <p:ext uri="{BB962C8B-B14F-4D97-AF65-F5344CB8AC3E}">
        <p14:creationId xmlns:p14="http://schemas.microsoft.com/office/powerpoint/2010/main" val="346180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8446D9C-A2EB-43A1-9084-C72CCB818AE4}" type="slidenum">
              <a:rPr lang="en-US" altLang="en-US">
                <a:latin typeface="Times New Roman" panose="02020603050405020304" pitchFamily="18" charset="0"/>
                <a:cs typeface="Times New Roman" panose="02020603050405020304" pitchFamily="18" charset="0"/>
              </a:rPr>
              <a:pPr/>
              <a:t>28</a:t>
            </a:fld>
            <a:endParaRPr lang="en-US" altLang="en-US">
              <a:latin typeface="Times New Roman" panose="02020603050405020304" pitchFamily="18" charset="0"/>
              <a:cs typeface="Times New Roman" panose="02020603050405020304" pitchFamily="18" charset="0"/>
            </a:endParaRPr>
          </a:p>
        </p:txBody>
      </p:sp>
      <p:sp>
        <p:nvSpPr>
          <p:cNvPr id="427010" name="Rectangle 2"/>
          <p:cNvSpPr>
            <a:spLocks noGrp="1" noChangeArrowheads="1"/>
          </p:cNvSpPr>
          <p:nvPr>
            <p:ph type="title"/>
          </p:nvPr>
        </p:nvSpPr>
        <p:spPr>
          <a:xfrm>
            <a:off x="457200" y="274638"/>
            <a:ext cx="8229600" cy="868362"/>
          </a:xfrm>
        </p:spPr>
        <p:txBody>
          <a:bodyPr/>
          <a:lstStyle/>
          <a:p>
            <a:pPr eaLnBrk="1" hangingPunct="1">
              <a:defRPr/>
            </a:pPr>
            <a:r>
              <a:rPr lang="en-US" sz="3600" dirty="0" smtClean="0">
                <a:latin typeface="Times New Roman" panose="02020603050405020304" pitchFamily="18" charset="0"/>
                <a:cs typeface="Times New Roman" panose="02020603050405020304" pitchFamily="18" charset="0"/>
              </a:rPr>
              <a:t>References</a:t>
            </a:r>
          </a:p>
        </p:txBody>
      </p:sp>
      <p:sp>
        <p:nvSpPr>
          <p:cNvPr id="427011" name="Rectangle 3"/>
          <p:cNvSpPr>
            <a:spLocks noGrp="1" noChangeArrowheads="1"/>
          </p:cNvSpPr>
          <p:nvPr>
            <p:ph type="body" idx="1"/>
          </p:nvPr>
        </p:nvSpPr>
        <p:spPr/>
        <p:txBody>
          <a:bodyPr>
            <a:normAutofit fontScale="92500" lnSpcReduction="20000"/>
          </a:bodyPr>
          <a:lstStyle/>
          <a:p>
            <a:pPr eaLnBrk="1" hangingPunct="1">
              <a:lnSpc>
                <a:spcPct val="80000"/>
              </a:lnSpc>
              <a:defRPr/>
            </a:pPr>
            <a:endParaRPr lang="en-US" sz="2000" dirty="0" smtClean="0">
              <a:latin typeface="Times New Roman" panose="02020603050405020304" pitchFamily="18" charset="0"/>
              <a:cs typeface="Times New Roman" panose="02020603050405020304" pitchFamily="18" charset="0"/>
            </a:endParaRPr>
          </a:p>
          <a:p>
            <a:pPr eaLnBrk="1" hangingPunct="1">
              <a:lnSpc>
                <a:spcPct val="80000"/>
              </a:lnSpc>
              <a:defRPr/>
            </a:pPr>
            <a:r>
              <a:rPr lang="en-US" sz="2000" dirty="0" smtClean="0">
                <a:latin typeface="Times New Roman" panose="02020603050405020304" pitchFamily="18" charset="0"/>
                <a:cs typeface="Times New Roman" panose="02020603050405020304" pitchFamily="18" charset="0"/>
              </a:rPr>
              <a:t>Blue-Howells, J. &amp; McGuire, J. (2007). The VA-Corrections Partnership: Expanding Re-</a:t>
            </a:r>
            <a:r>
              <a:rPr lang="en-US" sz="2000" dirty="0" err="1" smtClean="0">
                <a:latin typeface="Times New Roman" panose="02020603050405020304" pitchFamily="18" charset="0"/>
                <a:cs typeface="Times New Roman" panose="02020603050405020304" pitchFamily="18" charset="0"/>
              </a:rPr>
              <a:t>enty</a:t>
            </a:r>
            <a:r>
              <a:rPr lang="en-US" sz="2000" dirty="0" smtClean="0">
                <a:latin typeface="Times New Roman" panose="02020603050405020304" pitchFamily="18" charset="0"/>
                <a:cs typeface="Times New Roman" panose="02020603050405020304" pitchFamily="18" charset="0"/>
              </a:rPr>
              <a:t> Services for America’s Incarcerated Veterans. </a:t>
            </a:r>
            <a:r>
              <a:rPr lang="en-US" sz="2000" i="1" dirty="0" smtClean="0">
                <a:latin typeface="Times New Roman" panose="02020603050405020304" pitchFamily="18" charset="0"/>
                <a:cs typeface="Times New Roman" panose="02020603050405020304" pitchFamily="18" charset="0"/>
              </a:rPr>
              <a:t>On the Line: A Publication of the American Correctional Association, 30 (3).</a:t>
            </a:r>
            <a:endParaRPr lang="en-US" sz="2000" dirty="0" smtClean="0">
              <a:latin typeface="Times New Roman" panose="02020603050405020304" pitchFamily="18" charset="0"/>
              <a:cs typeface="Times New Roman" panose="02020603050405020304" pitchFamily="18" charset="0"/>
            </a:endParaRPr>
          </a:p>
          <a:p>
            <a:pPr eaLnBrk="1" hangingPunct="1">
              <a:lnSpc>
                <a:spcPct val="80000"/>
              </a:lnSpc>
              <a:defRPr/>
            </a:pPr>
            <a:endParaRPr lang="en-US" sz="2000" dirty="0" smtClean="0">
              <a:latin typeface="Times New Roman" panose="02020603050405020304" pitchFamily="18" charset="0"/>
              <a:cs typeface="Times New Roman" panose="02020603050405020304" pitchFamily="18" charset="0"/>
            </a:endParaRPr>
          </a:p>
          <a:p>
            <a:pPr eaLnBrk="1" hangingPunct="1">
              <a:lnSpc>
                <a:spcPct val="80000"/>
              </a:lnSpc>
              <a:defRPr/>
            </a:pPr>
            <a:r>
              <a:rPr lang="en-US" sz="2000" dirty="0" smtClean="0">
                <a:latin typeface="Times New Roman" panose="02020603050405020304" pitchFamily="18" charset="0"/>
                <a:cs typeface="Times New Roman" panose="02020603050405020304" pitchFamily="18" charset="0"/>
              </a:rPr>
              <a:t>Campbell, R. (2003). </a:t>
            </a:r>
            <a:r>
              <a:rPr lang="en-US" sz="2000" i="1" dirty="0" smtClean="0">
                <a:latin typeface="Times New Roman" panose="02020603050405020304" pitchFamily="18" charset="0"/>
                <a:cs typeface="Times New Roman" panose="02020603050405020304" pitchFamily="18" charset="0"/>
              </a:rPr>
              <a:t>Dollars and sentences: Legislators’ views on prisons, punishment, and the budget crisis </a:t>
            </a:r>
            <a:r>
              <a:rPr lang="en-US" sz="2000" dirty="0" smtClean="0">
                <a:latin typeface="Times New Roman" panose="02020603050405020304" pitchFamily="18" charset="0"/>
                <a:cs typeface="Times New Roman" panose="02020603050405020304" pitchFamily="18" charset="0"/>
              </a:rPr>
              <a:t>New York, New York: Vera Institute of Justice.</a:t>
            </a:r>
          </a:p>
          <a:p>
            <a:pPr>
              <a:lnSpc>
                <a:spcPct val="80000"/>
              </a:lnSpc>
              <a:defRPr/>
            </a:pPr>
            <a:endParaRPr lang="en-US" sz="2000" dirty="0" smtClean="0">
              <a:latin typeface="Times New Roman" panose="02020603050405020304" pitchFamily="18" charset="0"/>
              <a:cs typeface="Times New Roman" panose="02020603050405020304" pitchFamily="18" charset="0"/>
            </a:endParaRPr>
          </a:p>
          <a:p>
            <a:pPr>
              <a:lnSpc>
                <a:spcPct val="80000"/>
              </a:lnSpc>
              <a:defRPr/>
            </a:pPr>
            <a:r>
              <a:rPr lang="en-US" sz="2000" dirty="0" smtClean="0">
                <a:latin typeface="Times New Roman" panose="02020603050405020304" pitchFamily="18" charset="0"/>
                <a:cs typeface="Times New Roman" panose="02020603050405020304" pitchFamily="18" charset="0"/>
              </a:rPr>
              <a:t>Council </a:t>
            </a:r>
            <a:r>
              <a:rPr lang="en-US" sz="2000" dirty="0">
                <a:latin typeface="Times New Roman" panose="02020603050405020304" pitchFamily="18" charset="0"/>
                <a:cs typeface="Times New Roman" panose="02020603050405020304" pitchFamily="18" charset="0"/>
              </a:rPr>
              <a:t>of State Governments Justice Center. </a:t>
            </a:r>
            <a:r>
              <a:rPr lang="en-US" sz="2000" i="1" dirty="0">
                <a:latin typeface="Times New Roman" panose="02020603050405020304" pitchFamily="18" charset="0"/>
                <a:cs typeface="Times New Roman" panose="02020603050405020304" pitchFamily="18" charset="0"/>
              </a:rPr>
              <a:t>Justice Reinvestment in NC: Analysis and Policy Framework to Reduce Spending on Corrections and Reinvest in Strategies to Increase Public Safety </a:t>
            </a:r>
            <a:r>
              <a:rPr lang="en-US" sz="2000" dirty="0">
                <a:latin typeface="Times New Roman" panose="02020603050405020304" pitchFamily="18" charset="0"/>
                <a:cs typeface="Times New Roman" panose="02020603050405020304" pitchFamily="18" charset="0"/>
              </a:rPr>
              <a:t>(New York: Council of State Governments Justice Center. 2011</a:t>
            </a:r>
            <a:r>
              <a:rPr lang="en-US" sz="2000" dirty="0" smtClean="0">
                <a:latin typeface="Times New Roman" panose="02020603050405020304" pitchFamily="18" charset="0"/>
                <a:cs typeface="Times New Roman" panose="02020603050405020304" pitchFamily="18" charset="0"/>
              </a:rPr>
              <a:t>).</a:t>
            </a:r>
          </a:p>
          <a:p>
            <a:pPr>
              <a:lnSpc>
                <a:spcPct val="80000"/>
              </a:lnSpc>
              <a:defRPr/>
            </a:pPr>
            <a:endParaRPr lang="en-US" sz="2000" dirty="0">
              <a:latin typeface="Times New Roman" panose="02020603050405020304" pitchFamily="18" charset="0"/>
              <a:cs typeface="Times New Roman" panose="02020603050405020304" pitchFamily="18" charset="0"/>
            </a:endParaRPr>
          </a:p>
          <a:p>
            <a:pPr>
              <a:lnSpc>
                <a:spcPct val="80000"/>
              </a:lnSpc>
              <a:defRPr/>
            </a:pPr>
            <a:r>
              <a:rPr lang="en-US" sz="2000" dirty="0" smtClean="0">
                <a:latin typeface="Times New Roman" panose="02020603050405020304" pitchFamily="18" charset="0"/>
                <a:cs typeface="Times New Roman" panose="02020603050405020304" pitchFamily="18" charset="0"/>
              </a:rPr>
              <a:t>Losel, F. (1995). The efficacy of correctional treatment: A review and synthesis of meta-evaluations. In J. McGuire (Ed.), </a:t>
            </a:r>
            <a:r>
              <a:rPr lang="en-US" sz="2000" i="1" dirty="0" smtClean="0">
                <a:latin typeface="Times New Roman" panose="02020603050405020304" pitchFamily="18" charset="0"/>
                <a:cs typeface="Times New Roman" panose="02020603050405020304" pitchFamily="18" charset="0"/>
              </a:rPr>
              <a:t>What Works: Reducing Reoffending </a:t>
            </a:r>
            <a:r>
              <a:rPr lang="en-US" sz="2000" dirty="0" smtClean="0">
                <a:latin typeface="Times New Roman" panose="02020603050405020304" pitchFamily="18" charset="0"/>
                <a:cs typeface="Times New Roman" panose="02020603050405020304" pitchFamily="18" charset="0"/>
              </a:rPr>
              <a:t>(New York: John Wiley and sons).</a:t>
            </a:r>
          </a:p>
          <a:p>
            <a:pPr eaLnBrk="1" hangingPunct="1">
              <a:lnSpc>
                <a:spcPct val="80000"/>
              </a:lnSpc>
              <a:defRPr/>
            </a:pPr>
            <a:endParaRPr lang="en-US" sz="2000" dirty="0" smtClean="0">
              <a:latin typeface="Times New Roman" panose="02020603050405020304" pitchFamily="18" charset="0"/>
              <a:cs typeface="Times New Roman" panose="02020603050405020304" pitchFamily="18" charset="0"/>
            </a:endParaRPr>
          </a:p>
          <a:p>
            <a:pPr eaLnBrk="1" hangingPunct="1">
              <a:lnSpc>
                <a:spcPct val="80000"/>
              </a:lnSpc>
              <a:defRPr/>
            </a:pPr>
            <a:r>
              <a:rPr lang="en-US" sz="2000" dirty="0" smtClean="0">
                <a:latin typeface="Times New Roman" panose="02020603050405020304" pitchFamily="18" charset="0"/>
                <a:cs typeface="Times New Roman" panose="02020603050405020304" pitchFamily="18" charset="0"/>
              </a:rPr>
              <a:t>McGuire, J. (2007). </a:t>
            </a:r>
            <a:r>
              <a:rPr lang="en-US" sz="2000" i="1" u="sng" dirty="0" smtClean="0">
                <a:latin typeface="Times New Roman" panose="02020603050405020304" pitchFamily="18" charset="0"/>
                <a:cs typeface="Times New Roman" panose="02020603050405020304" pitchFamily="18" charset="0"/>
              </a:rPr>
              <a:t>DRAFT</a:t>
            </a:r>
            <a:r>
              <a:rPr lang="en-US" sz="2000" i="1" dirty="0" smtClean="0">
                <a:latin typeface="Times New Roman" panose="02020603050405020304" pitchFamily="18" charset="0"/>
                <a:cs typeface="Times New Roman" panose="02020603050405020304" pitchFamily="18" charset="0"/>
              </a:rPr>
              <a:t> White Paper: A logic model for VA health care for re-entry veterans </a:t>
            </a:r>
            <a:r>
              <a:rPr lang="en-US" sz="2000" dirty="0" smtClean="0">
                <a:latin typeface="Times New Roman" panose="02020603050405020304" pitchFamily="18" charset="0"/>
                <a:cs typeface="Times New Roman" panose="02020603050405020304" pitchFamily="18" charset="0"/>
              </a:rPr>
              <a:t>VA Homelessness Prevention and Incarcerated Veterans Programs.</a:t>
            </a:r>
          </a:p>
          <a:p>
            <a:pPr eaLnBrk="1" hangingPunct="1">
              <a:lnSpc>
                <a:spcPct val="80000"/>
              </a:lnSpc>
              <a:defRPr/>
            </a:pPr>
            <a:endParaRPr lang="en-US" sz="2000" i="1" dirty="0" smtClean="0">
              <a:latin typeface="Times New Roman" panose="02020603050405020304" pitchFamily="18" charset="0"/>
              <a:cs typeface="Times New Roman" panose="02020603050405020304" pitchFamily="18" charset="0"/>
            </a:endParaRPr>
          </a:p>
          <a:p>
            <a:pPr eaLnBrk="1" hangingPunct="1">
              <a:lnSpc>
                <a:spcPct val="80000"/>
              </a:lnSpc>
              <a:defRPr/>
            </a:pPr>
            <a:endParaRPr lang="en-US" sz="2000" i="1" dirty="0" smtClean="0">
              <a:latin typeface="Times New Roman" panose="02020603050405020304" pitchFamily="18" charset="0"/>
              <a:cs typeface="Times New Roman" panose="02020603050405020304" pitchFamily="18" charset="0"/>
            </a:endParaRPr>
          </a:p>
          <a:p>
            <a:pPr eaLnBrk="1" hangingPunct="1">
              <a:lnSpc>
                <a:spcPct val="80000"/>
              </a:lnSpc>
              <a:defRPr/>
            </a:pPr>
            <a:endParaRPr lang="en-US" sz="20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24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AA74C20-21EC-45D7-8796-E34BD535CE72}" type="slidenum">
              <a:rPr lang="en-US" altLang="en-US"/>
              <a:pPr/>
              <a:t>3</a:t>
            </a:fld>
            <a:endParaRPr lang="en-US" altLang="en-US"/>
          </a:p>
        </p:txBody>
      </p:sp>
      <p:sp>
        <p:nvSpPr>
          <p:cNvPr id="376834" name="Rectangle 2"/>
          <p:cNvSpPr>
            <a:spLocks noGrp="1" noChangeArrowheads="1"/>
          </p:cNvSpPr>
          <p:nvPr>
            <p:ph type="title"/>
          </p:nvPr>
        </p:nvSpPr>
        <p:spPr/>
        <p:txBody>
          <a:bodyPr/>
          <a:lstStyle/>
          <a:p>
            <a:pPr eaLnBrk="1" hangingPunct="1">
              <a:defRPr/>
            </a:pPr>
            <a:r>
              <a:rPr lang="en-US" dirty="0" smtClean="0">
                <a:latin typeface="Times New Roman" panose="02020603050405020304" pitchFamily="18" charset="0"/>
                <a:cs typeface="Times New Roman" panose="02020603050405020304" pitchFamily="18" charset="0"/>
              </a:rPr>
              <a:t>The Case for Early Intervention</a:t>
            </a:r>
          </a:p>
        </p:txBody>
      </p:sp>
      <p:sp>
        <p:nvSpPr>
          <p:cNvPr id="376835" name="Rectangle 3"/>
          <p:cNvSpPr>
            <a:spLocks noGrp="1" noChangeArrowheads="1"/>
          </p:cNvSpPr>
          <p:nvPr>
            <p:ph type="body" idx="1"/>
          </p:nvPr>
        </p:nvSpPr>
        <p:spPr/>
        <p:txBody>
          <a:bodyPr/>
          <a:lstStyle/>
          <a:p>
            <a:pPr eaLnBrk="1" hangingPunct="1">
              <a:lnSpc>
                <a:spcPct val="90000"/>
              </a:lnSpc>
              <a:defRPr/>
            </a:pPr>
            <a:r>
              <a:rPr lang="en-US" dirty="0" smtClean="0">
                <a:latin typeface="Times New Roman" panose="02020603050405020304" pitchFamily="18" charset="0"/>
                <a:cs typeface="Times New Roman" panose="02020603050405020304" pitchFamily="18" charset="0"/>
              </a:rPr>
              <a:t>“Policymakers in U.S. corrections and government have raised concerns about the societal and institutional costs of a criminal justice system that does not address re-entry.”</a:t>
            </a:r>
          </a:p>
          <a:p>
            <a:pPr eaLnBrk="1" hangingPunct="1">
              <a:lnSpc>
                <a:spcPct val="90000"/>
              </a:lnSpc>
              <a:defRPr/>
            </a:pPr>
            <a:r>
              <a:rPr lang="en-US" dirty="0" smtClean="0">
                <a:latin typeface="Times New Roman" panose="02020603050405020304" pitchFamily="18" charset="0"/>
                <a:cs typeface="Times New Roman" panose="02020603050405020304" pitchFamily="18" charset="0"/>
              </a:rPr>
              <a:t>“The re-entry movement has been fueled in part by a renewed hopefulness regarding criminal rehabilitation” </a:t>
            </a:r>
          </a:p>
          <a:p>
            <a:pPr eaLnBrk="1" hangingPunct="1">
              <a:lnSpc>
                <a:spcPct val="90000"/>
              </a:lnSpc>
              <a:buFontTx/>
              <a:buNone/>
              <a:defRPr/>
            </a:pPr>
            <a:endParaRPr lang="en-US" dirty="0" smtClean="0">
              <a:latin typeface="Times New Roman" panose="02020603050405020304" pitchFamily="18" charset="0"/>
              <a:cs typeface="Times New Roman" panose="02020603050405020304" pitchFamily="18" charset="0"/>
            </a:endParaRPr>
          </a:p>
          <a:p>
            <a:pPr eaLnBrk="1" hangingPunct="1">
              <a:lnSpc>
                <a:spcPct val="90000"/>
              </a:lnSpc>
              <a:buFontTx/>
              <a:buNone/>
              <a:defRPr/>
            </a:pPr>
            <a:r>
              <a:rPr lang="en-US" sz="1600" dirty="0" smtClean="0">
                <a:latin typeface="Times New Roman" panose="02020603050405020304" pitchFamily="18" charset="0"/>
                <a:cs typeface="Times New Roman" panose="02020603050405020304" pitchFamily="18" charset="0"/>
              </a:rPr>
              <a:t>(Campbell, 2005)</a:t>
            </a:r>
          </a:p>
          <a:p>
            <a:pPr eaLnBrk="1" hangingPunct="1">
              <a:lnSpc>
                <a:spcPct val="90000"/>
              </a:lnSpc>
              <a:buFontTx/>
              <a:buNone/>
              <a:defRPr/>
            </a:pPr>
            <a:r>
              <a:rPr lang="en-US" sz="1600" dirty="0" smtClean="0">
                <a:latin typeface="Times New Roman" panose="02020603050405020304" pitchFamily="18" charset="0"/>
                <a:cs typeface="Times New Roman" panose="02020603050405020304" pitchFamily="18" charset="0"/>
              </a:rPr>
              <a:t>(Sherman et al., 1997;Loosel, 1995</a:t>
            </a:r>
            <a:r>
              <a:rPr lang="en-US" sz="1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3829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BBF389B-25DA-4C1B-8230-FE0FF11B4CBB}" type="slidenum">
              <a:rPr lang="en-US" altLang="en-US"/>
              <a:pPr/>
              <a:t>4</a:t>
            </a:fld>
            <a:endParaRPr lang="en-US" altLang="en-US"/>
          </a:p>
        </p:txBody>
      </p:sp>
      <p:sp>
        <p:nvSpPr>
          <p:cNvPr id="421890" name="Rectangle 2"/>
          <p:cNvSpPr>
            <a:spLocks noGrp="1" noChangeArrowheads="1"/>
          </p:cNvSpPr>
          <p:nvPr>
            <p:ph type="title"/>
          </p:nvPr>
        </p:nvSpPr>
        <p:spPr/>
        <p:txBody>
          <a:bodyPr/>
          <a:lstStyle/>
          <a:p>
            <a:pPr eaLnBrk="1" hangingPunct="1">
              <a:defRPr/>
            </a:pPr>
            <a:r>
              <a:rPr lang="en-US" dirty="0" smtClean="0">
                <a:latin typeface="Times New Roman" panose="02020603050405020304" pitchFamily="18" charset="0"/>
                <a:cs typeface="Times New Roman" panose="02020603050405020304" pitchFamily="18" charset="0"/>
              </a:rPr>
              <a:t>Health Issues</a:t>
            </a:r>
          </a:p>
        </p:txBody>
      </p:sp>
      <p:sp>
        <p:nvSpPr>
          <p:cNvPr id="421891" name="Rectangle 3"/>
          <p:cNvSpPr>
            <a:spLocks noGrp="1" noChangeArrowheads="1"/>
          </p:cNvSpPr>
          <p:nvPr>
            <p:ph type="body" idx="1"/>
          </p:nvPr>
        </p:nvSpPr>
        <p:spPr>
          <a:xfrm>
            <a:off x="457200" y="1219200"/>
            <a:ext cx="8229600" cy="4876800"/>
          </a:xfrm>
        </p:spPr>
        <p:txBody>
          <a:bodyPr/>
          <a:lstStyle/>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81% substance abuse</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12% homelessness</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19% mental health</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5 times &gt; general population for AIDS   *</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9 times &gt; general population for hepatitis  *</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4 times &gt; general population for tuberculosis  *</a:t>
            </a: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buFontTx/>
              <a:buNone/>
              <a:defRPr/>
            </a:pPr>
            <a:r>
              <a:rPr lang="en-US" sz="1800" dirty="0" smtClean="0">
                <a:latin typeface="Times New Roman" panose="02020603050405020304" pitchFamily="18" charset="0"/>
                <a:cs typeface="Times New Roman" panose="02020603050405020304" pitchFamily="18" charset="0"/>
              </a:rPr>
              <a:t>(2000 Bureau of Justice Statistics)</a:t>
            </a:r>
          </a:p>
          <a:p>
            <a:pPr eaLnBrk="1" hangingPunct="1">
              <a:lnSpc>
                <a:spcPct val="90000"/>
              </a:lnSpc>
              <a:buFontTx/>
              <a:buNone/>
              <a:defRPr/>
            </a:pPr>
            <a:r>
              <a:rPr lang="en-US" sz="1800" dirty="0" smtClean="0">
                <a:latin typeface="Times New Roman" panose="02020603050405020304" pitchFamily="18" charset="0"/>
                <a:cs typeface="Times New Roman" panose="02020603050405020304" pitchFamily="18" charset="0"/>
              </a:rPr>
              <a:t>(National Commission on Correctional Health Care Report *)</a:t>
            </a:r>
          </a:p>
          <a:p>
            <a:pPr eaLnBrk="1" hangingPunct="1">
              <a:lnSpc>
                <a:spcPct val="90000"/>
              </a:lnSpc>
              <a:defRPr/>
            </a:pPr>
            <a:endParaRPr lang="en-US" sz="2400" dirty="0" smtClean="0">
              <a:latin typeface="Times New Roman" panose="02020603050405020304" pitchFamily="18" charset="0"/>
              <a:cs typeface="Times New Roman" panose="02020603050405020304" pitchFamily="18" charset="0"/>
            </a:endParaRPr>
          </a:p>
        </p:txBody>
      </p:sp>
      <p:sp>
        <p:nvSpPr>
          <p:cNvPr id="421892" name="Rectangle 4"/>
          <p:cNvSpPr>
            <a:spLocks noGrp="1" noChangeArrowheads="1"/>
          </p:cNvSpPr>
          <p:nvPr>
            <p:ph type="body" sz="half" idx="4294967295"/>
          </p:nvPr>
        </p:nvSpPr>
        <p:spPr>
          <a:xfrm>
            <a:off x="5105400" y="1600200"/>
            <a:ext cx="4038600" cy="4495800"/>
          </a:xfrm>
        </p:spPr>
        <p:txBody>
          <a:bodyPr/>
          <a:lstStyle/>
          <a:p>
            <a:pPr eaLnBrk="1" hangingPunct="1">
              <a:lnSpc>
                <a:spcPct val="90000"/>
              </a:lnSpc>
              <a:defRPr/>
            </a:pPr>
            <a:endParaRPr lang="en-US" sz="2400" smtClean="0"/>
          </a:p>
          <a:p>
            <a:pPr eaLnBrk="1" hangingPunct="1">
              <a:lnSpc>
                <a:spcPct val="90000"/>
              </a:lnSpc>
              <a:defRPr/>
            </a:pPr>
            <a:endParaRPr lang="en-US" sz="2400" smtClean="0"/>
          </a:p>
        </p:txBody>
      </p:sp>
    </p:spTree>
    <p:extLst>
      <p:ext uri="{BB962C8B-B14F-4D97-AF65-F5344CB8AC3E}">
        <p14:creationId xmlns:p14="http://schemas.microsoft.com/office/powerpoint/2010/main" val="2552075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F99D031-87DE-4B66-9B20-200110CA15D4}" type="slidenum">
              <a:rPr lang="en-US" altLang="en-US">
                <a:latin typeface="Times New Roman" panose="02020603050405020304" pitchFamily="18" charset="0"/>
                <a:cs typeface="Times New Roman" panose="02020603050405020304" pitchFamily="18" charset="0"/>
              </a:rPr>
              <a:pPr/>
              <a:t>5</a:t>
            </a:fld>
            <a:endParaRPr lang="en-US" altLang="en-US">
              <a:latin typeface="Times New Roman" panose="02020603050405020304" pitchFamily="18" charset="0"/>
              <a:cs typeface="Times New Roman" panose="02020603050405020304" pitchFamily="18" charset="0"/>
            </a:endParaRPr>
          </a:p>
        </p:txBody>
      </p:sp>
      <p:sp>
        <p:nvSpPr>
          <p:cNvPr id="363522" name="Rectangle 2"/>
          <p:cNvSpPr>
            <a:spLocks noGrp="1" noChangeArrowheads="1"/>
          </p:cNvSpPr>
          <p:nvPr>
            <p:ph type="title"/>
          </p:nvPr>
        </p:nvSpPr>
        <p:spPr/>
        <p:txBody>
          <a:bodyPr/>
          <a:lstStyle/>
          <a:p>
            <a:pPr eaLnBrk="1" hangingPunct="1">
              <a:defRPr/>
            </a:pPr>
            <a:r>
              <a:rPr lang="en-US" smtClean="0">
                <a:latin typeface="Times New Roman" panose="02020603050405020304" pitchFamily="18" charset="0"/>
                <a:cs typeface="Times New Roman" panose="02020603050405020304" pitchFamily="18" charset="0"/>
              </a:rPr>
              <a:t>Benefits of Early Intervention</a:t>
            </a:r>
          </a:p>
        </p:txBody>
      </p:sp>
      <p:sp>
        <p:nvSpPr>
          <p:cNvPr id="363523" name="Rectangle 3"/>
          <p:cNvSpPr>
            <a:spLocks noGrp="1" noChangeArrowheads="1"/>
          </p:cNvSpPr>
          <p:nvPr>
            <p:ph type="body" idx="1"/>
          </p:nvPr>
        </p:nvSpPr>
        <p:spPr/>
        <p:txBody>
          <a:bodyPr/>
          <a:lstStyle/>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Veterans are able to preemptively plan for:</a:t>
            </a: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Medical Care</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Mental Health Treatment</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Substance Abuse Treatment</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Vocational Rehabilitation</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Transitional Housing</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Social Services</a:t>
            </a: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buFontTx/>
              <a:buNone/>
              <a:defRPr/>
            </a:pPr>
            <a:endParaRPr lang="en-US" sz="2800" dirty="0" smtClean="0">
              <a:latin typeface="Times New Roman" panose="02020603050405020304" pitchFamily="18" charset="0"/>
              <a:cs typeface="Times New Roman" panose="02020603050405020304" pitchFamily="18" charset="0"/>
            </a:endParaRPr>
          </a:p>
        </p:txBody>
      </p:sp>
      <p:sp>
        <p:nvSpPr>
          <p:cNvPr id="363524" name="Rectangle 4"/>
          <p:cNvSpPr>
            <a:spLocks noGrp="1" noChangeArrowheads="1"/>
          </p:cNvSpPr>
          <p:nvPr>
            <p:ph type="body" sz="half" idx="4294967295"/>
          </p:nvPr>
        </p:nvSpPr>
        <p:spPr>
          <a:xfrm>
            <a:off x="5105400" y="1600200"/>
            <a:ext cx="4038600" cy="4495800"/>
          </a:xfrm>
        </p:spPr>
        <p:txBody>
          <a:bodyPr/>
          <a:lstStyle/>
          <a:p>
            <a:pPr eaLnBrk="1" hangingPunct="1">
              <a:defRPr/>
            </a:pPr>
            <a:endParaRPr lang="en-US" sz="2800" smtClean="0">
              <a:latin typeface="Times New Roman" panose="02020603050405020304" pitchFamily="18" charset="0"/>
              <a:cs typeface="Times New Roman" panose="02020603050405020304" pitchFamily="18" charset="0"/>
            </a:endParaRPr>
          </a:p>
          <a:p>
            <a:pPr eaLnBrk="1" hangingPunct="1">
              <a:defRPr/>
            </a:pPr>
            <a:endParaRPr lang="en-US" sz="2800" smtClean="0">
              <a:latin typeface="Times New Roman" panose="02020603050405020304" pitchFamily="18" charset="0"/>
              <a:cs typeface="Times New Roman" panose="02020603050405020304" pitchFamily="18" charset="0"/>
            </a:endParaRPr>
          </a:p>
          <a:p>
            <a:pPr eaLnBrk="1" hangingPunct="1">
              <a:defRPr/>
            </a:pPr>
            <a:endParaRPr lang="en-US" sz="2800" smtClean="0">
              <a:latin typeface="Times New Roman" panose="02020603050405020304" pitchFamily="18" charset="0"/>
              <a:cs typeface="Times New Roman" panose="02020603050405020304" pitchFamily="18" charset="0"/>
            </a:endParaRPr>
          </a:p>
          <a:p>
            <a:pPr eaLnBrk="1" hangingPunct="1">
              <a:defRPr/>
            </a:pPr>
            <a:endParaRPr lang="en-US" sz="2800" smtClean="0">
              <a:latin typeface="Times New Roman" panose="02020603050405020304" pitchFamily="18" charset="0"/>
              <a:cs typeface="Times New Roman" panose="02020603050405020304" pitchFamily="18" charset="0"/>
            </a:endParaRPr>
          </a:p>
          <a:p>
            <a:pPr eaLnBrk="1" hangingPunct="1">
              <a:defRPr/>
            </a:pPr>
            <a:endParaRPr lang="en-US" sz="28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311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CE139F3-59DC-4457-9A53-27CF93B5B899}" type="slidenum">
              <a:rPr lang="en-US" altLang="en-US">
                <a:latin typeface="Times New Roman" panose="02020603050405020304" pitchFamily="18" charset="0"/>
                <a:cs typeface="Times New Roman" panose="02020603050405020304" pitchFamily="18" charset="0"/>
              </a:rPr>
              <a:pPr/>
              <a:t>6</a:t>
            </a:fld>
            <a:endParaRPr lang="en-US" altLang="en-US">
              <a:latin typeface="Times New Roman" panose="02020603050405020304" pitchFamily="18" charset="0"/>
              <a:cs typeface="Times New Roman" panose="02020603050405020304" pitchFamily="18" charset="0"/>
            </a:endParaRPr>
          </a:p>
        </p:txBody>
      </p:sp>
      <p:sp>
        <p:nvSpPr>
          <p:cNvPr id="368642" name="Rectangle 2"/>
          <p:cNvSpPr>
            <a:spLocks noGrp="1" noChangeArrowheads="1"/>
          </p:cNvSpPr>
          <p:nvPr>
            <p:ph type="title"/>
          </p:nvPr>
        </p:nvSpPr>
        <p:spPr/>
        <p:txBody>
          <a:bodyPr/>
          <a:lstStyle/>
          <a:p>
            <a:pPr eaLnBrk="1" hangingPunct="1">
              <a:defRPr/>
            </a:pPr>
            <a:r>
              <a:rPr lang="en-US" smtClean="0">
                <a:latin typeface="Times New Roman" panose="02020603050405020304" pitchFamily="18" charset="0"/>
                <a:cs typeface="Times New Roman" panose="02020603050405020304" pitchFamily="18" charset="0"/>
              </a:rPr>
              <a:t>Benefits of Early Intervention</a:t>
            </a:r>
          </a:p>
        </p:txBody>
      </p:sp>
      <p:sp>
        <p:nvSpPr>
          <p:cNvPr id="368643" name="Rectangle 3"/>
          <p:cNvSpPr>
            <a:spLocks noGrp="1" noChangeArrowheads="1"/>
          </p:cNvSpPr>
          <p:nvPr>
            <p:ph type="body" idx="1"/>
          </p:nvPr>
        </p:nvSpPr>
        <p:spPr/>
        <p:txBody>
          <a:bodyPr/>
          <a:lstStyle/>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Securing needed services upon release will likely contribute to:</a:t>
            </a: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Decrease in criminal recidivism</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Successful community adjustment</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Self Sufficiency</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Prevention of Homelessness</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Increased quality of life</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Family reunification</a:t>
            </a:r>
          </a:p>
          <a:p>
            <a:pPr eaLnBrk="1" hangingPunct="1">
              <a:lnSpc>
                <a:spcPct val="90000"/>
              </a:lnSpc>
              <a:buFontTx/>
              <a:buNone/>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a:p>
            <a:pPr eaLnBrk="1" hangingPunct="1">
              <a:lnSpc>
                <a:spcPct val="90000"/>
              </a:lnSpc>
              <a:defRPr/>
            </a:pP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040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7054850" cy="1139825"/>
          </a:xfrm>
        </p:spPr>
        <p:txBody>
          <a:bodyPr/>
          <a:lstStyle/>
          <a:p>
            <a:pPr eaLnBrk="1" hangingPunct="1"/>
            <a:r>
              <a:rPr lang="en-US" altLang="en-US" sz="3200" smtClean="0">
                <a:solidFill>
                  <a:schemeClr val="tx1"/>
                </a:solidFill>
                <a:latin typeface="Times New Roman" panose="02020603050405020304" pitchFamily="18" charset="0"/>
                <a:cs typeface="Times New Roman" panose="02020603050405020304" pitchFamily="18" charset="0"/>
              </a:rPr>
              <a:t>HCRV – Goal</a:t>
            </a:r>
          </a:p>
        </p:txBody>
      </p:sp>
      <p:sp>
        <p:nvSpPr>
          <p:cNvPr id="8195" name="Rectangle 3"/>
          <p:cNvSpPr>
            <a:spLocks noGrp="1" noChangeArrowheads="1"/>
          </p:cNvSpPr>
          <p:nvPr>
            <p:ph type="body" idx="1"/>
          </p:nvPr>
        </p:nvSpPr>
        <p:spPr/>
        <p:txBody>
          <a:bodyPr>
            <a:normAutofit lnSpcReduction="10000"/>
          </a:bodyPr>
          <a:lstStyle/>
          <a:p>
            <a:pPr eaLnBrk="1" hangingPunct="1"/>
            <a:r>
              <a:rPr lang="en-US" altLang="en-US" sz="2800" dirty="0" smtClean="0">
                <a:latin typeface="Times New Roman" panose="02020603050405020304" pitchFamily="18" charset="0"/>
                <a:cs typeface="Times New Roman" panose="02020603050405020304" pitchFamily="18" charset="0"/>
              </a:rPr>
              <a:t>Promote successful community integration </a:t>
            </a:r>
          </a:p>
          <a:p>
            <a:pPr eaLnBrk="1" hangingPunct="1"/>
            <a:endParaRPr lang="en-US" altLang="en-US" sz="2800" dirty="0" smtClean="0">
              <a:latin typeface="Times New Roman" panose="02020603050405020304" pitchFamily="18" charset="0"/>
              <a:cs typeface="Times New Roman" panose="02020603050405020304" pitchFamily="18" charset="0"/>
            </a:endParaRPr>
          </a:p>
          <a:p>
            <a:pPr eaLnBrk="1" hangingPunct="1"/>
            <a:r>
              <a:rPr lang="en-US" altLang="en-US" sz="2800" dirty="0" smtClean="0">
                <a:latin typeface="Times New Roman" panose="02020603050405020304" pitchFamily="18" charset="0"/>
                <a:cs typeface="Times New Roman" panose="02020603050405020304" pitchFamily="18" charset="0"/>
              </a:rPr>
              <a:t>Conduct outreach while incarcerated</a:t>
            </a:r>
          </a:p>
          <a:p>
            <a:pPr eaLnBrk="1" hangingPunct="1"/>
            <a:endParaRPr lang="en-US" altLang="en-US" sz="2800" dirty="0" smtClean="0">
              <a:latin typeface="Times New Roman" panose="02020603050405020304" pitchFamily="18" charset="0"/>
              <a:cs typeface="Times New Roman" panose="02020603050405020304" pitchFamily="18" charset="0"/>
            </a:endParaRPr>
          </a:p>
          <a:p>
            <a:pPr eaLnBrk="1" hangingPunct="1"/>
            <a:r>
              <a:rPr lang="en-US" altLang="en-US" sz="2800" dirty="0" smtClean="0">
                <a:latin typeface="Times New Roman" panose="02020603050405020304" pitchFamily="18" charset="0"/>
                <a:cs typeface="Times New Roman" panose="02020603050405020304" pitchFamily="18" charset="0"/>
              </a:rPr>
              <a:t>Engage in treatment and rehabilitation to: </a:t>
            </a:r>
          </a:p>
          <a:p>
            <a:pPr lvl="1" eaLnBrk="1" hangingPunct="1"/>
            <a:r>
              <a:rPr lang="en-US" altLang="en-US" sz="2800" dirty="0" smtClean="0">
                <a:latin typeface="Times New Roman" panose="02020603050405020304" pitchFamily="18" charset="0"/>
                <a:cs typeface="Times New Roman" panose="02020603050405020304" pitchFamily="18" charset="0"/>
              </a:rPr>
              <a:t>Prevent homelessness</a:t>
            </a:r>
          </a:p>
          <a:p>
            <a:pPr lvl="1" eaLnBrk="1" hangingPunct="1"/>
            <a:r>
              <a:rPr lang="en-US" altLang="en-US" sz="2800" dirty="0" smtClean="0">
                <a:latin typeface="Times New Roman" panose="02020603050405020304" pitchFamily="18" charset="0"/>
                <a:cs typeface="Times New Roman" panose="02020603050405020304" pitchFamily="18" charset="0"/>
              </a:rPr>
              <a:t>Readjust to community life</a:t>
            </a:r>
          </a:p>
          <a:p>
            <a:pPr lvl="1" eaLnBrk="1" hangingPunct="1"/>
            <a:r>
              <a:rPr lang="en-US" altLang="en-US" sz="2800" dirty="0" smtClean="0">
                <a:latin typeface="Times New Roman" panose="02020603050405020304" pitchFamily="18" charset="0"/>
                <a:cs typeface="Times New Roman" panose="02020603050405020304" pitchFamily="18" charset="0"/>
              </a:rPr>
              <a:t>Desist from commission of new crimes or parole or probation violations</a:t>
            </a:r>
          </a:p>
        </p:txBody>
      </p:sp>
      <p:pic>
        <p:nvPicPr>
          <p:cNvPr id="8196" name="Picture 4" descr="New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438" y="31750"/>
            <a:ext cx="12827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28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3781" y="457200"/>
            <a:ext cx="6636437" cy="566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2000" y="6019800"/>
            <a:ext cx="7848600" cy="369332"/>
          </a:xfrm>
          <a:prstGeom prst="rect">
            <a:avLst/>
          </a:prstGeom>
        </p:spPr>
        <p:txBody>
          <a:bodyPr wrap="square">
            <a:spAutoFit/>
          </a:bodyPr>
          <a:lstStyle/>
          <a:p>
            <a:r>
              <a:rPr lang="en-US" dirty="0" smtClean="0"/>
              <a:t>Council of State Governments Justice Center. </a:t>
            </a:r>
            <a:r>
              <a:rPr lang="en-US" i="1" dirty="0" smtClean="0"/>
              <a:t>Justice Reinvestment in NC, 2011</a:t>
            </a:r>
            <a:endParaRPr lang="en-US" dirty="0"/>
          </a:p>
        </p:txBody>
      </p:sp>
    </p:spTree>
    <p:extLst>
      <p:ext uri="{BB962C8B-B14F-4D97-AF65-F5344CB8AC3E}">
        <p14:creationId xmlns:p14="http://schemas.microsoft.com/office/powerpoint/2010/main" val="44312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Release By County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83" y="2281853"/>
            <a:ext cx="8543018" cy="274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1999" y="5638800"/>
            <a:ext cx="8077201" cy="369332"/>
          </a:xfrm>
          <a:prstGeom prst="rect">
            <a:avLst/>
          </a:prstGeom>
          <a:noFill/>
        </p:spPr>
        <p:txBody>
          <a:bodyPr wrap="square" rtlCol="0">
            <a:spAutoFit/>
          </a:bodyPr>
          <a:lstStyle/>
          <a:p>
            <a:r>
              <a:rPr lang="en-US" dirty="0" smtClean="0"/>
              <a:t>Council of State Governments Justice Center. </a:t>
            </a:r>
            <a:r>
              <a:rPr lang="en-US" i="1" dirty="0" smtClean="0"/>
              <a:t>Justice Reinvestment in NC. </a:t>
            </a:r>
            <a:r>
              <a:rPr lang="en-US" dirty="0" smtClean="0"/>
              <a:t>2011.</a:t>
            </a:r>
            <a:endParaRPr lang="en-US" dirty="0"/>
          </a:p>
        </p:txBody>
      </p:sp>
    </p:spTree>
    <p:extLst>
      <p:ext uri="{BB962C8B-B14F-4D97-AF65-F5344CB8AC3E}">
        <p14:creationId xmlns:p14="http://schemas.microsoft.com/office/powerpoint/2010/main" val="3142490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1759</Words>
  <Application>Microsoft Office PowerPoint</Application>
  <PresentationFormat>On-screen Show (4:3)</PresentationFormat>
  <Paragraphs>255</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Garamond</vt:lpstr>
      <vt:lpstr>Segoe UI Symbol</vt:lpstr>
      <vt:lpstr>Times New Roman</vt:lpstr>
      <vt:lpstr>Office Theme</vt:lpstr>
      <vt:lpstr>Veterans Incarcerated in NC  </vt:lpstr>
      <vt:lpstr>Background</vt:lpstr>
      <vt:lpstr>The Case for Early Intervention</vt:lpstr>
      <vt:lpstr>Health Issues</vt:lpstr>
      <vt:lpstr>Benefits of Early Intervention</vt:lpstr>
      <vt:lpstr>Benefits of Early Intervention</vt:lpstr>
      <vt:lpstr>HCRV – Goal</vt:lpstr>
      <vt:lpstr>PowerPoint Presentation</vt:lpstr>
      <vt:lpstr>2009 Release By County</vt:lpstr>
      <vt:lpstr>PowerPoint Presentation</vt:lpstr>
      <vt:lpstr>PowerPoint Presentation</vt:lpstr>
      <vt:lpstr>Veterans incarcerated in NCDPS</vt:lpstr>
      <vt:lpstr>PowerPoint Presentation</vt:lpstr>
      <vt:lpstr>PowerPoint Presentation</vt:lpstr>
      <vt:lpstr>PowerPoint Presentation</vt:lpstr>
      <vt:lpstr>PowerPoint Presentation</vt:lpstr>
      <vt:lpstr>Filing Claims While Incarcerated </vt:lpstr>
      <vt:lpstr>PowerPoint Presentation</vt:lpstr>
      <vt:lpstr>Veteran Justice Outreach Specialists (presentencing) </vt:lpstr>
      <vt:lpstr>http://www.va.gov/homeless/reentry.asp </vt:lpstr>
      <vt:lpstr>Health Care for Reentry Veterans Specialist </vt:lpstr>
      <vt:lpstr>Supportive Services for Veteran Families (SSVF) http://www.va.gov/homeless/ssvf.asp </vt:lpstr>
      <vt:lpstr>PowerPoint Presentation</vt:lpstr>
      <vt:lpstr>Grant and Per Diem Program Transitional Housing</vt:lpstr>
      <vt:lpstr>PowerPoint Presentation</vt:lpstr>
      <vt:lpstr>PowerPoint Presentation</vt:lpstr>
      <vt:lpstr>Questions, Comments, Concerns</vt:lpstr>
      <vt:lpstr>References</vt:lpstr>
    </vt:vector>
  </TitlesOfParts>
  <Company>Veteran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Incarcerated in NC</dc:title>
  <dc:creator>Vrbsky, Lucas D. SBYVAMC</dc:creator>
  <cp:lastModifiedBy>Eric Truesdale</cp:lastModifiedBy>
  <cp:revision>15</cp:revision>
  <dcterms:created xsi:type="dcterms:W3CDTF">2015-04-13T12:48:07Z</dcterms:created>
  <dcterms:modified xsi:type="dcterms:W3CDTF">2015-04-13T16:45:39Z</dcterms:modified>
</cp:coreProperties>
</file>